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3" r:id="rId2"/>
    <p:sldId id="330" r:id="rId3"/>
    <p:sldId id="331" r:id="rId4"/>
    <p:sldId id="353" r:id="rId5"/>
    <p:sldId id="354" r:id="rId6"/>
    <p:sldId id="355" r:id="rId7"/>
    <p:sldId id="356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2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20580D"/>
    <a:srgbClr val="8F090D"/>
    <a:srgbClr val="D34509"/>
    <a:srgbClr val="FBF8E1"/>
    <a:srgbClr val="F8AC74"/>
    <a:srgbClr val="F08349"/>
    <a:srgbClr val="DDDDDB"/>
    <a:srgbClr val="D56B6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A71DA-9A3D-461A-9350-13B52F96CC78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DE689-102A-43AE-83B0-93856B7A8D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445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E689-102A-43AE-83B0-93856B7A8DA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352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E689-102A-43AE-83B0-93856B7A8DA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15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E689-102A-43AE-83B0-93856B7A8DA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090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E689-102A-43AE-83B0-93856B7A8DA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666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E689-102A-43AE-83B0-93856B7A8DA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311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E689-102A-43AE-83B0-93856B7A8DA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416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E689-102A-43AE-83B0-93856B7A8DA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310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E689-102A-43AE-83B0-93856B7A8DA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7001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E689-102A-43AE-83B0-93856B7A8DA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4759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E689-102A-43AE-83B0-93856B7A8DA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425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E689-102A-43AE-83B0-93856B7A8DA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404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E689-102A-43AE-83B0-93856B7A8DA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057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7244663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4678-F00A-4C63-9255-C6A2876C267C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3C9-A380-4C83-B5E3-F534C9258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84362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4678-F00A-4C63-9255-C6A2876C267C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3C9-A380-4C83-B5E3-F534C9258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03004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4678-F00A-4C63-9255-C6A2876C267C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3C9-A380-4C83-B5E3-F534C9258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920751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4678-F00A-4C63-9255-C6A2876C267C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3C9-A380-4C83-B5E3-F534C9258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632630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4678-F00A-4C63-9255-C6A2876C267C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3C9-A380-4C83-B5E3-F534C9258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602646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4678-F00A-4C63-9255-C6A2876C267C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3C9-A380-4C83-B5E3-F534C9258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899300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4678-F00A-4C63-9255-C6A2876C267C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3C9-A380-4C83-B5E3-F534C9258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06512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4678-F00A-4C63-9255-C6A2876C267C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3C9-A380-4C83-B5E3-F534C9258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280077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4678-F00A-4C63-9255-C6A2876C267C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3C9-A380-4C83-B5E3-F534C9258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456692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4678-F00A-4C63-9255-C6A2876C267C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3C9-A380-4C83-B5E3-F534C9258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873864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E466E5B-B4CD-4DBC-8980-F79D8F7DFD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24427" t="11146" r="20884" b="36575"/>
          <a:stretch/>
        </p:blipFill>
        <p:spPr>
          <a:xfrm>
            <a:off x="-1" y="0"/>
            <a:ext cx="12191999" cy="6312877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E4678-F00A-4C63-9255-C6A2876C267C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3A3C9-A380-4C83-B5E3-F534C9258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99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lkgrove.co.uk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4.png"/><Relationship Id="rId5" Type="http://schemas.openxmlformats.org/officeDocument/2006/relationships/image" Target="../media/image7.jpeg"/><Relationship Id="rId10" Type="http://schemas.openxmlformats.org/officeDocument/2006/relationships/hyperlink" Target="http://www.walkgrove.co.uk/" TargetMode="External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alkgrove.co.uk/" TargetMode="External"/><Relationship Id="rId3" Type="http://schemas.openxmlformats.org/officeDocument/2006/relationships/image" Target="../media/image10.jp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2.png"/><Relationship Id="rId4" Type="http://schemas.openxmlformats.org/officeDocument/2006/relationships/image" Target="../media/image13.jpeg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jpg"/><Relationship Id="rId7" Type="http://schemas.openxmlformats.org/officeDocument/2006/relationships/hyperlink" Target="http://www.walkgrove.co.u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jp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4.png"/><Relationship Id="rId4" Type="http://schemas.openxmlformats.org/officeDocument/2006/relationships/hyperlink" Target="http://www.walkgrove.co.uk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18" Type="http://schemas.openxmlformats.org/officeDocument/2006/relationships/image" Target="../media/image34.jpeg"/><Relationship Id="rId3" Type="http://schemas.openxmlformats.org/officeDocument/2006/relationships/image" Target="../media/image10.jpg"/><Relationship Id="rId21" Type="http://schemas.openxmlformats.org/officeDocument/2006/relationships/image" Target="../media/image37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2.jpeg"/><Relationship Id="rId20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4.png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19" Type="http://schemas.openxmlformats.org/officeDocument/2006/relationships/image" Target="../media/image35.jpeg"/><Relationship Id="rId4" Type="http://schemas.openxmlformats.org/officeDocument/2006/relationships/hyperlink" Target="http://www.walkgrove.co.uk/" TargetMode="External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www.walkgrove.co.uk/" TargetMode="External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jpeg"/><Relationship Id="rId18" Type="http://schemas.openxmlformats.org/officeDocument/2006/relationships/image" Target="../media/image51.jpeg"/><Relationship Id="rId3" Type="http://schemas.openxmlformats.org/officeDocument/2006/relationships/image" Target="../media/image10.jp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17" Type="http://schemas.openxmlformats.org/officeDocument/2006/relationships/image" Target="../media/image50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4.png"/><Relationship Id="rId15" Type="http://schemas.openxmlformats.org/officeDocument/2006/relationships/image" Target="../media/image48.jpeg"/><Relationship Id="rId10" Type="http://schemas.openxmlformats.org/officeDocument/2006/relationships/image" Target="../media/image43.jpeg"/><Relationship Id="rId19" Type="http://schemas.openxmlformats.org/officeDocument/2006/relationships/image" Target="../media/image12.png"/><Relationship Id="rId4" Type="http://schemas.openxmlformats.org/officeDocument/2006/relationships/hyperlink" Target="http://www.walkgrove.co.uk/" TargetMode="External"/><Relationship Id="rId9" Type="http://schemas.openxmlformats.org/officeDocument/2006/relationships/image" Target="../media/image42.jpeg"/><Relationship Id="rId14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www.walkgrove.co.uk/" TargetMode="External"/><Relationship Id="rId4" Type="http://schemas.openxmlformats.org/officeDocument/2006/relationships/image" Target="../media/image5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4.png"/><Relationship Id="rId4" Type="http://schemas.openxmlformats.org/officeDocument/2006/relationships/hyperlink" Target="http://www.walkgrove.co.uk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jpg"/><Relationship Id="rId7" Type="http://schemas.openxmlformats.org/officeDocument/2006/relationships/hyperlink" Target="http://www.walkgrove.co.uk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7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hyperlink" Target="http://www.walkgrove.co.uk/" TargetMode="External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4.png"/><Relationship Id="rId5" Type="http://schemas.openxmlformats.org/officeDocument/2006/relationships/image" Target="../media/image7.jpeg"/><Relationship Id="rId10" Type="http://schemas.openxmlformats.org/officeDocument/2006/relationships/hyperlink" Target="http://www.walkgrove.co.uk/" TargetMode="External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9406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Intro cycle">
            <a:hlinkClick r:id="" action="ppaction://media"/>
            <a:extLst>
              <a:ext uri="{FF2B5EF4-FFF2-40B4-BE49-F238E27FC236}">
                <a16:creationId xmlns:a16="http://schemas.microsoft.com/office/drawing/2014/main" xmlns="" id="{A2BEC2DB-FCF9-450D-8166-A5A0CC0A92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8686" y="640510"/>
            <a:ext cx="10067027" cy="566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86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7E9C988-795D-4DA7-BF2C-00B293C997AC}"/>
              </a:ext>
            </a:extLst>
          </p:cNvPr>
          <p:cNvSpPr/>
          <p:nvPr/>
        </p:nvSpPr>
        <p:spPr>
          <a:xfrm>
            <a:off x="0" y="6261652"/>
            <a:ext cx="12192000" cy="5963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B2E35DEA-EC0F-4A46-93A9-A8DADF214004}"/>
              </a:ext>
            </a:extLst>
          </p:cNvPr>
          <p:cNvGrpSpPr/>
          <p:nvPr/>
        </p:nvGrpSpPr>
        <p:grpSpPr>
          <a:xfrm>
            <a:off x="155067" y="985711"/>
            <a:ext cx="10109903" cy="4333455"/>
            <a:chOff x="1564312" y="985711"/>
            <a:chExt cx="10109903" cy="4333455"/>
          </a:xfrm>
        </p:grpSpPr>
        <p:sp>
          <p:nvSpPr>
            <p:cNvPr id="8" name="Title 1">
              <a:extLst>
                <a:ext uri="{FF2B5EF4-FFF2-40B4-BE49-F238E27FC236}">
                  <a16:creationId xmlns:a16="http://schemas.microsoft.com/office/drawing/2014/main" xmlns="" id="{EC049F94-C515-4683-A188-1F8EB1DBAB73}"/>
                </a:ext>
              </a:extLst>
            </p:cNvPr>
            <p:cNvSpPr txBox="1">
              <a:spLocks/>
            </p:cNvSpPr>
            <p:nvPr/>
          </p:nvSpPr>
          <p:spPr>
            <a:xfrm>
              <a:off x="1738908" y="985711"/>
              <a:ext cx="9935307" cy="1008000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GB" sz="3600" b="1" dirty="0">
                  <a:solidFill>
                    <a:srgbClr val="567482"/>
                  </a:solidFill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Comparing apples with apples</a:t>
              </a:r>
              <a:endParaRPr lang="en-GB" sz="3600" dirty="0">
                <a:solidFill>
                  <a:srgbClr val="5674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0845EB34-4A02-4661-AE93-3AF9FFDEAF72}"/>
                </a:ext>
              </a:extLst>
            </p:cNvPr>
            <p:cNvSpPr/>
            <p:nvPr/>
          </p:nvSpPr>
          <p:spPr>
            <a:xfrm>
              <a:off x="1564312" y="2613297"/>
              <a:ext cx="5070622" cy="2705869"/>
            </a:xfrm>
            <a:prstGeom prst="rect">
              <a:avLst/>
            </a:prstGeom>
            <a:ln>
              <a:noFill/>
            </a:ln>
          </p:spPr>
          <p:txBody>
            <a:bodyPr wrap="square" lIns="288000" rIns="288000">
              <a:spAutoFit/>
            </a:bodyPr>
            <a:lstStyle/>
            <a:p>
              <a:pPr>
                <a:lnSpc>
                  <a:spcPts val="3500"/>
                </a:lnSpc>
                <a:buClr>
                  <a:schemeClr val="bg1"/>
                </a:buClr>
              </a:pPr>
              <a:r>
                <a:rPr lang="en-GB" sz="2400" dirty="0">
                  <a:latin typeface="Arial" panose="020B0604020202020204" pitchFamily="34" charset="0"/>
                  <a:cs typeface="Arial" panose="020B0604020202020204" pitchFamily="34" charset="0"/>
                </a:rPr>
                <a:t>How to get great responses to your Request for Proposal</a:t>
              </a:r>
            </a:p>
            <a:p>
              <a:pPr>
                <a:lnSpc>
                  <a:spcPts val="3500"/>
                </a:lnSpc>
                <a:buClr>
                  <a:schemeClr val="bg1"/>
                </a:buClr>
              </a:pPr>
              <a:endParaRPr lang="en-GB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3500"/>
                </a:lnSpc>
                <a:buClr>
                  <a:schemeClr val="bg1"/>
                </a:buClr>
              </a:pPr>
              <a:endParaRPr lang="en-GB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3500"/>
                </a:lnSpc>
                <a:buClr>
                  <a:schemeClr val="bg1"/>
                </a:buClr>
              </a:pPr>
              <a:r>
                <a:rPr lang="en-GB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           webinar with</a:t>
              </a:r>
            </a:p>
            <a:p>
              <a:pPr>
                <a:buClr>
                  <a:schemeClr val="bg1"/>
                </a:buClr>
              </a:pPr>
              <a:endParaRPr lang="en-GB" sz="24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86E7835-F43F-48D7-9536-05ACAD7595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08" y="4392345"/>
            <a:ext cx="713298" cy="504265"/>
          </a:xfrm>
          <a:prstGeom prst="rect">
            <a:avLst/>
          </a:prstGeom>
        </p:spPr>
      </p:pic>
      <p:pic>
        <p:nvPicPr>
          <p:cNvPr id="15" name="Picture 14">
            <a:hlinkClick r:id="rId3"/>
            <a:extLst>
              <a:ext uri="{FF2B5EF4-FFF2-40B4-BE49-F238E27FC236}">
                <a16:creationId xmlns:a16="http://schemas.microsoft.com/office/drawing/2014/main" xmlns="" id="{DC5BBC51-8AED-4365-B7A0-FA2193BE15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97" y="4926804"/>
            <a:ext cx="1457754" cy="39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34380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5B617C1-6171-4A12-851C-EFE987C2C0EA}"/>
              </a:ext>
            </a:extLst>
          </p:cNvPr>
          <p:cNvSpPr/>
          <p:nvPr/>
        </p:nvSpPr>
        <p:spPr>
          <a:xfrm>
            <a:off x="0" y="0"/>
            <a:ext cx="12192000" cy="6266985"/>
          </a:xfrm>
          <a:prstGeom prst="rect">
            <a:avLst/>
          </a:prstGeom>
          <a:solidFill>
            <a:srgbClr val="FFFFFF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44" y="160983"/>
            <a:ext cx="10515600" cy="1008000"/>
          </a:xfrm>
          <a:ln>
            <a:noFill/>
          </a:ln>
        </p:spPr>
        <p:txBody>
          <a:bodyPr lIns="288000" anchor="ctr">
            <a:normAutofit/>
          </a:bodyPr>
          <a:lstStyle/>
          <a:p>
            <a:r>
              <a:rPr lang="en-GB" sz="2800" b="1" dirty="0">
                <a:solidFill>
                  <a:srgbClr val="567482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What we’ll cover…</a:t>
            </a:r>
            <a:endParaRPr lang="en-GB" sz="2800" dirty="0">
              <a:solidFill>
                <a:srgbClr val="5674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xmlns="" id="{A58607F5-6ABC-42E7-AD2C-E64B47DE0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1" y="1542599"/>
            <a:ext cx="10579571" cy="4643047"/>
          </a:xfrm>
        </p:spPr>
        <p:txBody>
          <a:bodyPr lIns="288000">
            <a:normAutofit/>
          </a:bodyPr>
          <a:lstStyle/>
          <a:p>
            <a:pPr marL="806450" indent="-806450">
              <a:lnSpc>
                <a:spcPct val="110000"/>
              </a:lnSpc>
              <a:spcAft>
                <a:spcPts val="600"/>
              </a:spcAft>
              <a:buClr>
                <a:schemeClr val="bg1"/>
              </a:buClr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What you need to think about and who you need to</a:t>
            </a:r>
            <a:b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consult before you start to write your </a:t>
            </a:r>
            <a:r>
              <a:rPr lang="en-CA" sz="2000" dirty="0" err="1">
                <a:latin typeface="Arial" panose="020B0604020202020204" pitchFamily="34" charset="0"/>
                <a:cs typeface="Arial" panose="020B0604020202020204" pitchFamily="34" charset="0"/>
              </a:rPr>
              <a:t>RfP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6450" indent="-806450">
              <a:lnSpc>
                <a:spcPct val="110000"/>
              </a:lnSpc>
              <a:spcAft>
                <a:spcPts val="600"/>
              </a:spcAft>
              <a:buClr>
                <a:schemeClr val="bg1"/>
              </a:buClr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What potential suppliers need to know to provide</a:t>
            </a:r>
            <a:b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an effective response</a:t>
            </a:r>
            <a:b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6450" indent="-806450">
              <a:lnSpc>
                <a:spcPct val="110000"/>
              </a:lnSpc>
              <a:spcAft>
                <a:spcPts val="600"/>
              </a:spcAft>
              <a:buClr>
                <a:schemeClr val="bg1"/>
              </a:buClr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How to structure your </a:t>
            </a:r>
            <a:r>
              <a:rPr lang="en-CA" sz="2000" dirty="0" err="1">
                <a:latin typeface="Arial" panose="020B0604020202020204" pitchFamily="34" charset="0"/>
                <a:cs typeface="Arial" panose="020B0604020202020204" pitchFamily="34" charset="0"/>
              </a:rPr>
              <a:t>RfP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for completeness and clarity</a:t>
            </a:r>
            <a:b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CA" sz="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How to deal with questions</a:t>
            </a:r>
            <a:b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CA" sz="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How to evaluate the responses fairly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288" indent="-268288">
              <a:lnSpc>
                <a:spcPct val="100000"/>
              </a:lnSpc>
              <a:spcAft>
                <a:spcPts val="600"/>
              </a:spcAft>
              <a:buClr>
                <a:srgbClr val="DB0084"/>
              </a:buClr>
              <a:buFont typeface="Wingdings" panose="05000000000000000000" pitchFamily="2" charset="2"/>
              <a:buChar char="n"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F725965-1AF6-47B9-BD4F-B13002A06E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9" r="8075" b="4874"/>
          <a:stretch/>
        </p:blipFill>
        <p:spPr>
          <a:xfrm>
            <a:off x="300082" y="1467937"/>
            <a:ext cx="696693" cy="792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2D12FF4-5B2E-4B7F-89DF-C2428C6CA6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4" t="13449" r="10909" b="10182"/>
          <a:stretch/>
        </p:blipFill>
        <p:spPr>
          <a:xfrm>
            <a:off x="276047" y="5023189"/>
            <a:ext cx="720001" cy="72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B6C6723-6432-4FEF-8F53-2ACD2BA53D9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6" r="5333"/>
          <a:stretch/>
        </p:blipFill>
        <p:spPr>
          <a:xfrm>
            <a:off x="295747" y="3382685"/>
            <a:ext cx="684330" cy="792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FD063CA7-8B54-4AEB-B8E9-1A20C142C9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19" y="4174586"/>
            <a:ext cx="886511" cy="828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38938D73-B677-4EFE-8102-DAA1CA810AB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t="49086" r="52439"/>
          <a:stretch/>
        </p:blipFill>
        <p:spPr>
          <a:xfrm>
            <a:off x="297607" y="2552081"/>
            <a:ext cx="673610" cy="756000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503B4097-EF6F-4DB5-93F2-6B35F02433B2}"/>
              </a:ext>
            </a:extLst>
          </p:cNvPr>
          <p:cNvGrpSpPr/>
          <p:nvPr/>
        </p:nvGrpSpPr>
        <p:grpSpPr>
          <a:xfrm>
            <a:off x="7378835" y="-356840"/>
            <a:ext cx="5994942" cy="7136781"/>
            <a:chOff x="7378835" y="-356840"/>
            <a:chExt cx="5994942" cy="7136781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CFCE4C5A-660D-4C3A-836E-7672047EA8B2}"/>
                </a:ext>
              </a:extLst>
            </p:cNvPr>
            <p:cNvGrpSpPr/>
            <p:nvPr/>
          </p:nvGrpSpPr>
          <p:grpSpPr>
            <a:xfrm>
              <a:off x="7378835" y="-356840"/>
              <a:ext cx="5994942" cy="7136781"/>
              <a:chOff x="7173355" y="-356840"/>
              <a:chExt cx="5994942" cy="7136781"/>
            </a:xfrm>
          </p:grpSpPr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xmlns="" id="{69BD590C-BC37-492A-A594-D2CB625D9A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173355" y="-356840"/>
                <a:ext cx="5873571" cy="7136781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7590B1E0-5E54-435E-9AF4-0A687DF181D6}"/>
                  </a:ext>
                </a:extLst>
              </p:cNvPr>
              <p:cNvSpPr txBox="1"/>
              <p:nvPr/>
            </p:nvSpPr>
            <p:spPr>
              <a:xfrm rot="618420">
                <a:off x="8668248" y="557205"/>
                <a:ext cx="27477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latin typeface="Bradley Hand ITC" panose="03070402050302030203" pitchFamily="66" charset="0"/>
                  </a:rPr>
                  <a:t>Recipe for success</a:t>
                </a:r>
              </a:p>
            </p:txBody>
          </p:sp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xmlns="" id="{2DB409E3-36F3-44BB-B4AB-F617238123D6}"/>
                  </a:ext>
                </a:extLst>
              </p:cNvPr>
              <p:cNvSpPr/>
              <p:nvPr/>
            </p:nvSpPr>
            <p:spPr>
              <a:xfrm rot="16200000">
                <a:off x="8460139" y="-202051"/>
                <a:ext cx="3458013" cy="5958302"/>
              </a:xfrm>
              <a:prstGeom prst="arc">
                <a:avLst>
                  <a:gd name="adj1" fmla="val 20163301"/>
                  <a:gd name="adj2" fmla="val 2453535"/>
                </a:avLst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xmlns="" id="{49083C78-27E9-486D-8223-06801C3F01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160766">
              <a:off x="8074887" y="2060526"/>
              <a:ext cx="5509612" cy="2530757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4FC918A-3BA5-430A-AC18-1E8E34323816}"/>
              </a:ext>
            </a:extLst>
          </p:cNvPr>
          <p:cNvGrpSpPr/>
          <p:nvPr/>
        </p:nvGrpSpPr>
        <p:grpSpPr>
          <a:xfrm>
            <a:off x="0" y="6261652"/>
            <a:ext cx="12192000" cy="596348"/>
            <a:chOff x="0" y="6261652"/>
            <a:chExt cx="12192000" cy="59634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7F669033-861E-4F92-9D48-632615A9F72E}"/>
                </a:ext>
              </a:extLst>
            </p:cNvPr>
            <p:cNvSpPr/>
            <p:nvPr/>
          </p:nvSpPr>
          <p:spPr>
            <a:xfrm>
              <a:off x="0" y="6261652"/>
              <a:ext cx="12192000" cy="5963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Picture 57">
              <a:hlinkClick r:id="rId10"/>
              <a:extLst>
                <a:ext uri="{FF2B5EF4-FFF2-40B4-BE49-F238E27FC236}">
                  <a16:creationId xmlns:a16="http://schemas.microsoft.com/office/drawing/2014/main" xmlns="" id="{E9EC7B0A-4903-4D4A-81BF-C70FB65E9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4433" y="6383293"/>
              <a:ext cx="1341791" cy="363059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320331CF-0790-4A58-8A59-1A07B944FFF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3" t="4549" b="44553"/>
          <a:stretch/>
        </p:blipFill>
        <p:spPr>
          <a:xfrm>
            <a:off x="137485" y="6394405"/>
            <a:ext cx="812535" cy="358590"/>
          </a:xfrm>
          <a:prstGeom prst="roundRect">
            <a:avLst>
              <a:gd name="adj" fmla="val 36113"/>
            </a:avLst>
          </a:prstGeom>
        </p:spPr>
      </p:pic>
    </p:spTree>
    <p:extLst>
      <p:ext uri="{BB962C8B-B14F-4D97-AF65-F5344CB8AC3E}">
        <p14:creationId xmlns:p14="http://schemas.microsoft.com/office/powerpoint/2010/main" val="248346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1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5B617C1-6171-4A12-851C-EFE987C2C0EA}"/>
              </a:ext>
            </a:extLst>
          </p:cNvPr>
          <p:cNvSpPr/>
          <p:nvPr/>
        </p:nvSpPr>
        <p:spPr>
          <a:xfrm>
            <a:off x="0" y="0"/>
            <a:ext cx="12192000" cy="6266985"/>
          </a:xfrm>
          <a:prstGeom prst="rect">
            <a:avLst/>
          </a:prstGeom>
          <a:solidFill>
            <a:srgbClr val="FFFFFF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44" y="160983"/>
            <a:ext cx="10515600" cy="1008000"/>
          </a:xfrm>
          <a:ln>
            <a:noFill/>
          </a:ln>
        </p:spPr>
        <p:txBody>
          <a:bodyPr lIns="288000" anchor="ctr">
            <a:normAutofit/>
          </a:bodyPr>
          <a:lstStyle/>
          <a:p>
            <a:r>
              <a:rPr lang="en-GB" sz="2800" b="1" dirty="0">
                <a:solidFill>
                  <a:srgbClr val="567482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So you want some training… </a:t>
            </a:r>
            <a:endParaRPr lang="en-GB" sz="2800" dirty="0">
              <a:solidFill>
                <a:srgbClr val="5674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CFCE4C5A-660D-4C3A-836E-7672047EA8B2}"/>
              </a:ext>
            </a:extLst>
          </p:cNvPr>
          <p:cNvGrpSpPr/>
          <p:nvPr/>
        </p:nvGrpSpPr>
        <p:grpSpPr>
          <a:xfrm>
            <a:off x="7378835" y="-356840"/>
            <a:ext cx="5994942" cy="7136781"/>
            <a:chOff x="7173355" y="-356840"/>
            <a:chExt cx="5994942" cy="7136781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xmlns="" id="{69BD590C-BC37-492A-A594-D2CB625D9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173355" y="-356840"/>
              <a:ext cx="5873571" cy="713678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7590B1E0-5E54-435E-9AF4-0A687DF181D6}"/>
                </a:ext>
              </a:extLst>
            </p:cNvPr>
            <p:cNvSpPr txBox="1"/>
            <p:nvPr/>
          </p:nvSpPr>
          <p:spPr>
            <a:xfrm rot="618420">
              <a:off x="8668248" y="557205"/>
              <a:ext cx="27477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Bradley Hand ITC" panose="03070402050302030203" pitchFamily="66" charset="0"/>
                </a:rPr>
                <a:t>Recipe for success</a:t>
              </a:r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xmlns="" id="{2DB409E3-36F3-44BB-B4AB-F617238123D6}"/>
                </a:ext>
              </a:extLst>
            </p:cNvPr>
            <p:cNvSpPr/>
            <p:nvPr/>
          </p:nvSpPr>
          <p:spPr>
            <a:xfrm rot="16200000">
              <a:off x="8460139" y="-202051"/>
              <a:ext cx="3458013" cy="5958302"/>
            </a:xfrm>
            <a:prstGeom prst="arc">
              <a:avLst>
                <a:gd name="adj1" fmla="val 20163301"/>
                <a:gd name="adj2" fmla="val 2453535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71FD13BC-A003-4ED8-B1C1-D193CBAA1267}"/>
              </a:ext>
            </a:extLst>
          </p:cNvPr>
          <p:cNvSpPr txBox="1"/>
          <p:nvPr/>
        </p:nvSpPr>
        <p:spPr>
          <a:xfrm rot="618420">
            <a:off x="8360606" y="1525531"/>
            <a:ext cx="387639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Define your training requirements before you look for solutions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Get a feel for the market and look at different options…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                    … and their price tags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What you want, what you need and what you can get for your budget might not necessarily be aligned…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… take advice from training professionals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Be realistic and set an appropriate budget</a:t>
            </a:r>
          </a:p>
          <a:p>
            <a:endParaRPr lang="en-GB" sz="1600" b="1" dirty="0">
              <a:latin typeface="Bradley Hand ITC" panose="03070402050302030203" pitchFamily="66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66FC0DCB-A972-4D8C-A262-CE9F32CA77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0730" flipH="1">
            <a:off x="2257427" y="667658"/>
            <a:ext cx="4767488" cy="45884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EAED4BA-96AC-4905-979B-0DE9E15B5A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25716" y="693751"/>
            <a:ext cx="4456541" cy="43958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0188F49B-1D4A-4D96-B103-AA18A03EA0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2134"/>
            <a:ext cx="5050929" cy="426009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DA0A661-57BA-41E8-A91D-5BA12D114DEA}"/>
              </a:ext>
            </a:extLst>
          </p:cNvPr>
          <p:cNvGrpSpPr/>
          <p:nvPr/>
        </p:nvGrpSpPr>
        <p:grpSpPr>
          <a:xfrm>
            <a:off x="2730159" y="2864456"/>
            <a:ext cx="1994899" cy="648000"/>
            <a:chOff x="-1107588" y="388202"/>
            <a:chExt cx="1994899" cy="648000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xmlns="" id="{64B781C4-A720-4656-BFDF-8DD3CA50B13A}"/>
                </a:ext>
              </a:extLst>
            </p:cNvPr>
            <p:cNvSpPr/>
            <p:nvPr/>
          </p:nvSpPr>
          <p:spPr>
            <a:xfrm>
              <a:off x="-932924" y="398477"/>
              <a:ext cx="1820235" cy="612000"/>
            </a:xfrm>
            <a:prstGeom prst="roundRect">
              <a:avLst>
                <a:gd name="adj" fmla="val 50000"/>
              </a:avLst>
            </a:prstGeom>
            <a:solidFill>
              <a:srgbClr val="2058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Do your</a:t>
              </a:r>
              <a:b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homework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xmlns="" id="{AFB7D963-E8B2-4905-8489-30E7263FC333}"/>
                </a:ext>
              </a:extLst>
            </p:cNvPr>
            <p:cNvSpPr/>
            <p:nvPr/>
          </p:nvSpPr>
          <p:spPr>
            <a:xfrm>
              <a:off x="-1107588" y="388202"/>
              <a:ext cx="648000" cy="648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2058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20580D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EA5EAC09-15EC-47E1-8B7C-845B959CDF9E}"/>
              </a:ext>
            </a:extLst>
          </p:cNvPr>
          <p:cNvGrpSpPr/>
          <p:nvPr/>
        </p:nvGrpSpPr>
        <p:grpSpPr>
          <a:xfrm>
            <a:off x="3968308" y="1229069"/>
            <a:ext cx="1821951" cy="648000"/>
            <a:chOff x="3179429" y="-316275"/>
            <a:chExt cx="1821951" cy="648000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xmlns="" id="{0706321D-8ED9-4629-AAB7-40BB453A23DD}"/>
                </a:ext>
              </a:extLst>
            </p:cNvPr>
            <p:cNvSpPr/>
            <p:nvPr/>
          </p:nvSpPr>
          <p:spPr>
            <a:xfrm>
              <a:off x="3354093" y="-306000"/>
              <a:ext cx="1647287" cy="612000"/>
            </a:xfrm>
            <a:prstGeom prst="roundRect">
              <a:avLst>
                <a:gd name="adj" fmla="val 50000"/>
              </a:avLst>
            </a:prstGeom>
            <a:solidFill>
              <a:srgbClr val="2058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Be open </a:t>
              </a:r>
              <a:b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to ideas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xmlns="" id="{DD1E1B7D-AD41-4235-9796-FBE7CB2D74D7}"/>
                </a:ext>
              </a:extLst>
            </p:cNvPr>
            <p:cNvSpPr/>
            <p:nvPr/>
          </p:nvSpPr>
          <p:spPr>
            <a:xfrm>
              <a:off x="3179429" y="-316275"/>
              <a:ext cx="648000" cy="648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2058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20580D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E22DF7C-8EE6-4473-B21B-E625EE09D8A1}"/>
              </a:ext>
            </a:extLst>
          </p:cNvPr>
          <p:cNvGrpSpPr/>
          <p:nvPr/>
        </p:nvGrpSpPr>
        <p:grpSpPr>
          <a:xfrm>
            <a:off x="692919" y="1787401"/>
            <a:ext cx="2496619" cy="648000"/>
            <a:chOff x="482891" y="1900720"/>
            <a:chExt cx="2496619" cy="648000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xmlns="" id="{EB81322A-E1DF-42D3-A288-B76EF085FACE}"/>
                </a:ext>
              </a:extLst>
            </p:cNvPr>
            <p:cNvSpPr/>
            <p:nvPr/>
          </p:nvSpPr>
          <p:spPr>
            <a:xfrm>
              <a:off x="657555" y="1910995"/>
              <a:ext cx="2321955" cy="612000"/>
            </a:xfrm>
            <a:prstGeom prst="roundRect">
              <a:avLst>
                <a:gd name="adj" fmla="val 50000"/>
              </a:avLst>
            </a:prstGeom>
            <a:solidFill>
              <a:srgbClr val="2058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Training needs analysis</a:t>
              </a: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xmlns="" id="{B7E3FEF7-BF6F-4AAB-8F1A-92B8AE5E3976}"/>
                </a:ext>
              </a:extLst>
            </p:cNvPr>
            <p:cNvSpPr/>
            <p:nvPr/>
          </p:nvSpPr>
          <p:spPr>
            <a:xfrm>
              <a:off x="482891" y="1900720"/>
              <a:ext cx="648000" cy="648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2058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20580D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B44DBC09-E636-4A4C-8E10-8DB5F318BB7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4" t="2541" r="4602" b="48147"/>
          <a:stretch/>
        </p:blipFill>
        <p:spPr>
          <a:xfrm flipH="1">
            <a:off x="4223655" y="2320340"/>
            <a:ext cx="3556002" cy="3964346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4FC918A-3BA5-430A-AC18-1E8E34323816}"/>
              </a:ext>
            </a:extLst>
          </p:cNvPr>
          <p:cNvGrpSpPr/>
          <p:nvPr/>
        </p:nvGrpSpPr>
        <p:grpSpPr>
          <a:xfrm>
            <a:off x="0" y="6261652"/>
            <a:ext cx="12192000" cy="596348"/>
            <a:chOff x="0" y="6261652"/>
            <a:chExt cx="12192000" cy="59634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7F669033-861E-4F92-9D48-632615A9F72E}"/>
                </a:ext>
              </a:extLst>
            </p:cNvPr>
            <p:cNvSpPr/>
            <p:nvPr/>
          </p:nvSpPr>
          <p:spPr>
            <a:xfrm>
              <a:off x="0" y="6261652"/>
              <a:ext cx="12192000" cy="5963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Picture 57">
              <a:hlinkClick r:id="rId8"/>
              <a:extLst>
                <a:ext uri="{FF2B5EF4-FFF2-40B4-BE49-F238E27FC236}">
                  <a16:creationId xmlns:a16="http://schemas.microsoft.com/office/drawing/2014/main" xmlns="" id="{E9EC7B0A-4903-4D4A-81BF-C70FB65E9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4433" y="6383293"/>
              <a:ext cx="1341791" cy="36305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DACA2D2F-810B-473E-B32C-B7120724CD25}"/>
              </a:ext>
            </a:extLst>
          </p:cNvPr>
          <p:cNvGrpSpPr/>
          <p:nvPr/>
        </p:nvGrpSpPr>
        <p:grpSpPr>
          <a:xfrm>
            <a:off x="5791128" y="2668545"/>
            <a:ext cx="1654701" cy="648000"/>
            <a:chOff x="5538787" y="-316275"/>
            <a:chExt cx="1654701" cy="648000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xmlns="" id="{9727AFE3-1BC9-4073-961B-92C07A2C65D0}"/>
                </a:ext>
              </a:extLst>
            </p:cNvPr>
            <p:cNvSpPr/>
            <p:nvPr/>
          </p:nvSpPr>
          <p:spPr>
            <a:xfrm>
              <a:off x="5713451" y="-306000"/>
              <a:ext cx="1480037" cy="612000"/>
            </a:xfrm>
            <a:prstGeom prst="roundRect">
              <a:avLst>
                <a:gd name="adj" fmla="val 50000"/>
              </a:avLst>
            </a:prstGeom>
            <a:solidFill>
              <a:srgbClr val="2058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Budget</a:t>
              </a: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xmlns="" id="{CC590BAC-C2EE-4568-B7AB-AFA59FDC6913}"/>
                </a:ext>
              </a:extLst>
            </p:cNvPr>
            <p:cNvSpPr/>
            <p:nvPr/>
          </p:nvSpPr>
          <p:spPr>
            <a:xfrm>
              <a:off x="5538787" y="-316275"/>
              <a:ext cx="648000" cy="648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2058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20580D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13A79F55-F56F-42C8-9898-0B4B6AAE914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3" t="4549" b="44553"/>
          <a:stretch/>
        </p:blipFill>
        <p:spPr>
          <a:xfrm>
            <a:off x="137485" y="6394405"/>
            <a:ext cx="812535" cy="358590"/>
          </a:xfrm>
          <a:prstGeom prst="roundRect">
            <a:avLst>
              <a:gd name="adj" fmla="val 36113"/>
            </a:avLst>
          </a:prstGeom>
        </p:spPr>
      </p:pic>
    </p:spTree>
    <p:extLst>
      <p:ext uri="{BB962C8B-B14F-4D97-AF65-F5344CB8AC3E}">
        <p14:creationId xmlns:p14="http://schemas.microsoft.com/office/powerpoint/2010/main" val="268729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5B617C1-6171-4A12-851C-EFE987C2C0EA}"/>
              </a:ext>
            </a:extLst>
          </p:cNvPr>
          <p:cNvSpPr/>
          <p:nvPr/>
        </p:nvSpPr>
        <p:spPr>
          <a:xfrm>
            <a:off x="0" y="0"/>
            <a:ext cx="12192000" cy="6266985"/>
          </a:xfrm>
          <a:prstGeom prst="rect">
            <a:avLst/>
          </a:prstGeom>
          <a:solidFill>
            <a:srgbClr val="FFFFFF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44" y="160983"/>
            <a:ext cx="10515600" cy="1008000"/>
          </a:xfrm>
          <a:ln>
            <a:noFill/>
          </a:ln>
        </p:spPr>
        <p:txBody>
          <a:bodyPr lIns="288000" anchor="ctr">
            <a:normAutofit/>
          </a:bodyPr>
          <a:lstStyle/>
          <a:p>
            <a:r>
              <a:rPr lang="en-GB" sz="2800" b="1" dirty="0">
                <a:solidFill>
                  <a:srgbClr val="567482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Before you start, think about… </a:t>
            </a:r>
            <a:endParaRPr lang="en-GB" sz="2800" dirty="0">
              <a:solidFill>
                <a:srgbClr val="5674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CFCE4C5A-660D-4C3A-836E-7672047EA8B2}"/>
              </a:ext>
            </a:extLst>
          </p:cNvPr>
          <p:cNvGrpSpPr/>
          <p:nvPr/>
        </p:nvGrpSpPr>
        <p:grpSpPr>
          <a:xfrm>
            <a:off x="7378835" y="-356840"/>
            <a:ext cx="5994942" cy="7136781"/>
            <a:chOff x="7173355" y="-356840"/>
            <a:chExt cx="5994942" cy="7136781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xmlns="" id="{69BD590C-BC37-492A-A594-D2CB625D9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173355" y="-356840"/>
              <a:ext cx="5873571" cy="713678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7590B1E0-5E54-435E-9AF4-0A687DF181D6}"/>
                </a:ext>
              </a:extLst>
            </p:cNvPr>
            <p:cNvSpPr txBox="1"/>
            <p:nvPr/>
          </p:nvSpPr>
          <p:spPr>
            <a:xfrm rot="618420">
              <a:off x="8668248" y="557205"/>
              <a:ext cx="27477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Bradley Hand ITC" panose="03070402050302030203" pitchFamily="66" charset="0"/>
                </a:rPr>
                <a:t>Recipe for success</a:t>
              </a:r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xmlns="" id="{2DB409E3-36F3-44BB-B4AB-F617238123D6}"/>
                </a:ext>
              </a:extLst>
            </p:cNvPr>
            <p:cNvSpPr/>
            <p:nvPr/>
          </p:nvSpPr>
          <p:spPr>
            <a:xfrm rot="16200000">
              <a:off x="8460139" y="-202051"/>
              <a:ext cx="3458013" cy="5958302"/>
            </a:xfrm>
            <a:prstGeom prst="arc">
              <a:avLst>
                <a:gd name="adj1" fmla="val 20163301"/>
                <a:gd name="adj2" fmla="val 2453535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71FD13BC-A003-4ED8-B1C1-D193CBAA1267}"/>
              </a:ext>
            </a:extLst>
          </p:cNvPr>
          <p:cNvSpPr txBox="1"/>
          <p:nvPr/>
        </p:nvSpPr>
        <p:spPr>
          <a:xfrm rot="618420">
            <a:off x="7832501" y="1316483"/>
            <a:ext cx="394805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rabicPeriod"/>
            </a:pPr>
            <a:r>
              <a:rPr lang="en-GB" sz="1400" b="1" dirty="0">
                <a:latin typeface="Bradley Hand ITC" panose="03070402050302030203" pitchFamily="66" charset="0"/>
              </a:rPr>
              <a:t>Have you already scoped the project, or do you need vendor guidance?</a:t>
            </a:r>
            <a:br>
              <a:rPr lang="en-GB" sz="1400" b="1" dirty="0">
                <a:latin typeface="Bradley Hand ITC" panose="03070402050302030203" pitchFamily="66" charset="0"/>
              </a:rPr>
            </a:br>
            <a:r>
              <a:rPr lang="en-GB" sz="1000" b="1" dirty="0">
                <a:latin typeface="Bradley Hand ITC" panose="03070402050302030203" pitchFamily="66" charset="0"/>
              </a:rPr>
              <a:t/>
            </a:r>
            <a:br>
              <a:rPr lang="en-GB" sz="1000" b="1" dirty="0">
                <a:latin typeface="Bradley Hand ITC" panose="03070402050302030203" pitchFamily="66" charset="0"/>
              </a:rPr>
            </a:br>
            <a:r>
              <a:rPr lang="en-GB" sz="1400" b="1" dirty="0">
                <a:latin typeface="Bradley Hand ITC" panose="03070402050302030203" pitchFamily="66" charset="0"/>
              </a:rPr>
              <a:t>If you don’t know how long the project should be, ask for a per-hour cost break down</a:t>
            </a:r>
            <a:br>
              <a:rPr lang="en-GB" sz="1400" b="1" dirty="0">
                <a:latin typeface="Bradley Hand ITC" panose="03070402050302030203" pitchFamily="66" charset="0"/>
              </a:rPr>
            </a:br>
            <a:r>
              <a:rPr lang="en-GB" sz="1000" b="1" dirty="0">
                <a:latin typeface="Bradley Hand ITC" panose="03070402050302030203" pitchFamily="66" charset="0"/>
              </a:rPr>
              <a:t/>
            </a:r>
            <a:br>
              <a:rPr lang="en-GB" sz="1000" b="1" dirty="0">
                <a:latin typeface="Bradley Hand ITC" panose="03070402050302030203" pitchFamily="66" charset="0"/>
              </a:rPr>
            </a:br>
            <a:r>
              <a:rPr lang="en-GB" sz="1400" b="1" dirty="0">
                <a:latin typeface="Bradley Hand ITC" panose="03070402050302030203" pitchFamily="66" charset="0"/>
              </a:rPr>
              <a:t>Do you have subject matter expertise or do you need this to be provided?</a:t>
            </a:r>
            <a:br>
              <a:rPr lang="en-GB" sz="1400" b="1" dirty="0">
                <a:latin typeface="Bradley Hand ITC" panose="03070402050302030203" pitchFamily="66" charset="0"/>
              </a:rPr>
            </a:br>
            <a:r>
              <a:rPr lang="en-GB" sz="1000" b="1" dirty="0">
                <a:latin typeface="Bradley Hand ITC" panose="03070402050302030203" pitchFamily="66" charset="0"/>
              </a:rPr>
              <a:t/>
            </a:r>
            <a:br>
              <a:rPr lang="en-GB" sz="1000" b="1" dirty="0">
                <a:latin typeface="Bradley Hand ITC" panose="03070402050302030203" pitchFamily="66" charset="0"/>
              </a:rPr>
            </a:br>
            <a:r>
              <a:rPr lang="en-GB" sz="1400" b="1" dirty="0">
                <a:latin typeface="Bradley Hand ITC" panose="03070402050302030203" pitchFamily="66" charset="0"/>
              </a:rPr>
              <a:t>Do you have any existing material that can be repurposed (</a:t>
            </a:r>
            <a:r>
              <a:rPr lang="en-GB" sz="1400" b="1" dirty="0" err="1">
                <a:latin typeface="Bradley Hand ITC" panose="03070402050302030203" pitchFamily="66" charset="0"/>
              </a:rPr>
              <a:t>eg</a:t>
            </a:r>
            <a:r>
              <a:rPr lang="en-GB" sz="1400" b="1" dirty="0">
                <a:latin typeface="Bradley Hand ITC" panose="03070402050302030203" pitchFamily="66" charset="0"/>
              </a:rPr>
              <a:t> video, photo banks)?</a:t>
            </a:r>
          </a:p>
          <a:p>
            <a:pPr marL="800100" lvl="1" indent="-342900">
              <a:buFont typeface="+mj-lt"/>
              <a:buAutoNum type="arabicPeriod"/>
            </a:pPr>
            <a:endParaRPr lang="en-GB" sz="1400" b="1" dirty="0">
              <a:latin typeface="Bradley Hand ITC" panose="03070402050302030203" pitchFamily="66" charset="0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GB" sz="1400" b="1" dirty="0">
                <a:latin typeface="Bradley Hand ITC" panose="03070402050302030203" pitchFamily="66" charset="0"/>
              </a:rPr>
              <a:t>Plan as far in advance as possible – try not to request a rush job at the last minute</a:t>
            </a:r>
            <a:br>
              <a:rPr lang="en-GB" sz="1400" b="1" dirty="0">
                <a:latin typeface="Bradley Hand ITC" panose="03070402050302030203" pitchFamily="66" charset="0"/>
              </a:rPr>
            </a:br>
            <a:r>
              <a:rPr lang="en-GB" sz="1000" b="1" dirty="0">
                <a:latin typeface="Bradley Hand ITC" panose="03070402050302030203" pitchFamily="66" charset="0"/>
              </a:rPr>
              <a:t/>
            </a:r>
            <a:br>
              <a:rPr lang="en-GB" sz="1000" b="1" dirty="0">
                <a:latin typeface="Bradley Hand ITC" panose="03070402050302030203" pitchFamily="66" charset="0"/>
              </a:rPr>
            </a:br>
            <a:r>
              <a:rPr lang="en-GB" sz="1400" b="1" dirty="0">
                <a:latin typeface="Bradley Hand ITC" panose="03070402050302030203" pitchFamily="66" charset="0"/>
              </a:rPr>
              <a:t>Be realistic with your expectations of development time – 8-12 weeks for one hour is average</a:t>
            </a:r>
          </a:p>
          <a:p>
            <a:pPr marL="800100" lvl="1" indent="-342900">
              <a:buFont typeface="+mj-lt"/>
              <a:buAutoNum type="arabicPeriod"/>
            </a:pPr>
            <a:endParaRPr lang="en-GB" sz="1400" b="1" dirty="0">
              <a:latin typeface="Bradley Hand ITC" panose="03070402050302030203" pitchFamily="66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0E5F5505-B6DC-4765-84BD-616DADE1EF8C}"/>
              </a:ext>
            </a:extLst>
          </p:cNvPr>
          <p:cNvGrpSpPr/>
          <p:nvPr/>
        </p:nvGrpSpPr>
        <p:grpSpPr>
          <a:xfrm>
            <a:off x="-504555" y="297269"/>
            <a:ext cx="10063057" cy="6560731"/>
            <a:chOff x="-504555" y="297269"/>
            <a:chExt cx="10063057" cy="656073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1975E201-E75B-4469-B82B-898E94BC1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504555" y="1074420"/>
              <a:ext cx="3879357" cy="3270299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0963721B-7D4E-46A3-9DB4-CAF1CC737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179" y="297269"/>
              <a:ext cx="8585323" cy="656073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3CC9063F-BC68-4CE9-B811-E6028F8FC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" y="3071862"/>
              <a:ext cx="3394710" cy="3397517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F0B0A90-1828-4C69-8942-0F8B8177A624}"/>
              </a:ext>
            </a:extLst>
          </p:cNvPr>
          <p:cNvGrpSpPr/>
          <p:nvPr/>
        </p:nvGrpSpPr>
        <p:grpSpPr>
          <a:xfrm>
            <a:off x="4378258" y="1827429"/>
            <a:ext cx="4331401" cy="756000"/>
            <a:chOff x="3901011" y="2056470"/>
            <a:chExt cx="4331401" cy="75600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xmlns="" id="{3FA2A39B-75DB-42C8-AC5D-BBA847019526}"/>
                </a:ext>
              </a:extLst>
            </p:cNvPr>
            <p:cNvSpPr/>
            <p:nvPr/>
          </p:nvSpPr>
          <p:spPr>
            <a:xfrm>
              <a:off x="4206997" y="2095929"/>
              <a:ext cx="4025415" cy="684000"/>
            </a:xfrm>
            <a:prstGeom prst="roundRect">
              <a:avLst>
                <a:gd name="adj" fmla="val 50000"/>
              </a:avLst>
            </a:prstGeom>
            <a:solidFill>
              <a:srgbClr val="8F09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80000"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What can you do in-house and</a:t>
              </a:r>
              <a:b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what needs to be outsourced?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93A34BCA-E5F7-4F91-9F88-C726E38764A2}"/>
                </a:ext>
              </a:extLst>
            </p:cNvPr>
            <p:cNvSpPr/>
            <p:nvPr/>
          </p:nvSpPr>
          <p:spPr>
            <a:xfrm>
              <a:off x="3901011" y="2056470"/>
              <a:ext cx="756000" cy="756000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8F09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>
                  <a:solidFill>
                    <a:srgbClr val="8F090D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4FC918A-3BA5-430A-AC18-1E8E34323816}"/>
              </a:ext>
            </a:extLst>
          </p:cNvPr>
          <p:cNvGrpSpPr/>
          <p:nvPr/>
        </p:nvGrpSpPr>
        <p:grpSpPr>
          <a:xfrm>
            <a:off x="0" y="6261652"/>
            <a:ext cx="12192000" cy="596348"/>
            <a:chOff x="0" y="6261652"/>
            <a:chExt cx="12192000" cy="59634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7F669033-861E-4F92-9D48-632615A9F72E}"/>
                </a:ext>
              </a:extLst>
            </p:cNvPr>
            <p:cNvSpPr/>
            <p:nvPr/>
          </p:nvSpPr>
          <p:spPr>
            <a:xfrm>
              <a:off x="0" y="6261652"/>
              <a:ext cx="12192000" cy="5963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Picture 57">
              <a:hlinkClick r:id="rId7"/>
              <a:extLst>
                <a:ext uri="{FF2B5EF4-FFF2-40B4-BE49-F238E27FC236}">
                  <a16:creationId xmlns:a16="http://schemas.microsoft.com/office/drawing/2014/main" xmlns="" id="{E9EC7B0A-4903-4D4A-81BF-C70FB65E9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4433" y="6383293"/>
              <a:ext cx="1341791" cy="363059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A1EC94F2-335E-469F-BB53-ED38D4C8B7B9}"/>
              </a:ext>
            </a:extLst>
          </p:cNvPr>
          <p:cNvGrpSpPr/>
          <p:nvPr/>
        </p:nvGrpSpPr>
        <p:grpSpPr>
          <a:xfrm>
            <a:off x="4698298" y="3976269"/>
            <a:ext cx="3565593" cy="756000"/>
            <a:chOff x="4186761" y="2056470"/>
            <a:chExt cx="3565593" cy="756000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xmlns="" id="{484BDCA0-D266-4919-8C40-01D9C36EF012}"/>
                </a:ext>
              </a:extLst>
            </p:cNvPr>
            <p:cNvSpPr/>
            <p:nvPr/>
          </p:nvSpPr>
          <p:spPr>
            <a:xfrm>
              <a:off x="4206998" y="2095929"/>
              <a:ext cx="3545356" cy="684000"/>
            </a:xfrm>
            <a:prstGeom prst="roundRect">
              <a:avLst>
                <a:gd name="adj" fmla="val 50000"/>
              </a:avLst>
            </a:prstGeom>
            <a:solidFill>
              <a:srgbClr val="D34509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80000"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When does the project </a:t>
              </a:r>
              <a:b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need to be completed?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xmlns="" id="{E6C285AA-40ED-4C2D-BF7F-2AB176198E81}"/>
                </a:ext>
              </a:extLst>
            </p:cNvPr>
            <p:cNvSpPr/>
            <p:nvPr/>
          </p:nvSpPr>
          <p:spPr>
            <a:xfrm>
              <a:off x="4186761" y="2056470"/>
              <a:ext cx="756000" cy="756000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D345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>
                  <a:solidFill>
                    <a:srgbClr val="D34509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EAAE9E1C-C02E-4E97-941A-33D8F65C29C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3" t="4549" b="44553"/>
          <a:stretch/>
        </p:blipFill>
        <p:spPr>
          <a:xfrm>
            <a:off x="137485" y="6394405"/>
            <a:ext cx="812535" cy="358590"/>
          </a:xfrm>
          <a:prstGeom prst="roundRect">
            <a:avLst>
              <a:gd name="adj" fmla="val 36113"/>
            </a:avLst>
          </a:prstGeom>
        </p:spPr>
      </p:pic>
    </p:spTree>
    <p:extLst>
      <p:ext uri="{BB962C8B-B14F-4D97-AF65-F5344CB8AC3E}">
        <p14:creationId xmlns:p14="http://schemas.microsoft.com/office/powerpoint/2010/main" val="384393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5B617C1-6171-4A12-851C-EFE987C2C0EA}"/>
              </a:ext>
            </a:extLst>
          </p:cNvPr>
          <p:cNvSpPr/>
          <p:nvPr/>
        </p:nvSpPr>
        <p:spPr>
          <a:xfrm>
            <a:off x="0" y="0"/>
            <a:ext cx="12192000" cy="6266985"/>
          </a:xfrm>
          <a:prstGeom prst="rect">
            <a:avLst/>
          </a:prstGeom>
          <a:solidFill>
            <a:srgbClr val="FFFFFF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44" y="160983"/>
            <a:ext cx="10515600" cy="1008000"/>
          </a:xfrm>
          <a:ln>
            <a:noFill/>
          </a:ln>
        </p:spPr>
        <p:txBody>
          <a:bodyPr lIns="288000" anchor="ctr">
            <a:normAutofit/>
          </a:bodyPr>
          <a:lstStyle/>
          <a:p>
            <a:r>
              <a:rPr lang="en-GB" sz="2800" b="1" dirty="0">
                <a:solidFill>
                  <a:srgbClr val="567482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The quality triangle… </a:t>
            </a:r>
            <a:endParaRPr lang="en-GB" sz="2800" dirty="0">
              <a:solidFill>
                <a:srgbClr val="5674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CFCE4C5A-660D-4C3A-836E-7672047EA8B2}"/>
              </a:ext>
            </a:extLst>
          </p:cNvPr>
          <p:cNvGrpSpPr/>
          <p:nvPr/>
        </p:nvGrpSpPr>
        <p:grpSpPr>
          <a:xfrm>
            <a:off x="7378835" y="-356840"/>
            <a:ext cx="5994942" cy="7136781"/>
            <a:chOff x="7173355" y="-356840"/>
            <a:chExt cx="5994942" cy="7136781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xmlns="" id="{69BD590C-BC37-492A-A594-D2CB625D9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173355" y="-356840"/>
              <a:ext cx="5873571" cy="713678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7590B1E0-5E54-435E-9AF4-0A687DF181D6}"/>
                </a:ext>
              </a:extLst>
            </p:cNvPr>
            <p:cNvSpPr txBox="1"/>
            <p:nvPr/>
          </p:nvSpPr>
          <p:spPr>
            <a:xfrm rot="618420">
              <a:off x="8668248" y="557205"/>
              <a:ext cx="27477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Bradley Hand ITC" panose="03070402050302030203" pitchFamily="66" charset="0"/>
                </a:rPr>
                <a:t>Recipe for success</a:t>
              </a:r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xmlns="" id="{2DB409E3-36F3-44BB-B4AB-F617238123D6}"/>
                </a:ext>
              </a:extLst>
            </p:cNvPr>
            <p:cNvSpPr/>
            <p:nvPr/>
          </p:nvSpPr>
          <p:spPr>
            <a:xfrm rot="16200000">
              <a:off x="8460139" y="-202051"/>
              <a:ext cx="3458013" cy="5958302"/>
            </a:xfrm>
            <a:prstGeom prst="arc">
              <a:avLst>
                <a:gd name="adj1" fmla="val 20163301"/>
                <a:gd name="adj2" fmla="val 2453535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4FC918A-3BA5-430A-AC18-1E8E34323816}"/>
              </a:ext>
            </a:extLst>
          </p:cNvPr>
          <p:cNvGrpSpPr/>
          <p:nvPr/>
        </p:nvGrpSpPr>
        <p:grpSpPr>
          <a:xfrm>
            <a:off x="0" y="6261652"/>
            <a:ext cx="12192000" cy="596348"/>
            <a:chOff x="0" y="6261652"/>
            <a:chExt cx="12192000" cy="59634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7F669033-861E-4F92-9D48-632615A9F72E}"/>
                </a:ext>
              </a:extLst>
            </p:cNvPr>
            <p:cNvSpPr/>
            <p:nvPr/>
          </p:nvSpPr>
          <p:spPr>
            <a:xfrm>
              <a:off x="0" y="6261652"/>
              <a:ext cx="12192000" cy="5963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Picture 57">
              <a:hlinkClick r:id="rId4"/>
              <a:extLst>
                <a:ext uri="{FF2B5EF4-FFF2-40B4-BE49-F238E27FC236}">
                  <a16:creationId xmlns:a16="http://schemas.microsoft.com/office/drawing/2014/main" xmlns="" id="{E9EC7B0A-4903-4D4A-81BF-C70FB65E9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4433" y="6383293"/>
              <a:ext cx="1341791" cy="363059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8E3BD64-D541-430F-BE57-6E8A29C4B1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41" y="1034115"/>
            <a:ext cx="6821214" cy="516134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40745E35-78A9-4419-B979-E52FA860CAD2}"/>
              </a:ext>
            </a:extLst>
          </p:cNvPr>
          <p:cNvSpPr txBox="1"/>
          <p:nvPr/>
        </p:nvSpPr>
        <p:spPr>
          <a:xfrm rot="618420">
            <a:off x="8593675" y="1515857"/>
            <a:ext cx="33402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Bradley Hand ITC" panose="03070402050302030203" pitchFamily="66" charset="0"/>
              </a:rPr>
              <a:t>Quality is constrained by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800" b="1" dirty="0">
                <a:latin typeface="Bradley Hand ITC" panose="03070402050302030203" pitchFamily="66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Bradley Hand ITC" panose="03070402050302030203" pitchFamily="66" charset="0"/>
              </a:rPr>
              <a:t>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Bradley Hand ITC" panose="03070402050302030203" pitchFamily="66" charset="0"/>
              </a:rPr>
              <a:t>timelines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Bradley Hand ITC" panose="03070402050302030203" pitchFamily="66" charset="0"/>
              </a:rPr>
              <a:t>scope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latin typeface="Bradley Hand ITC" panose="03070402050302030203" pitchFamily="66" charset="0"/>
            </a:endParaRPr>
          </a:p>
          <a:p>
            <a:r>
              <a:rPr lang="en-GB" sz="1600" b="1" dirty="0">
                <a:latin typeface="Bradley Hand ITC" panose="03070402050302030203" pitchFamily="66" charset="0"/>
              </a:rPr>
              <a:t>Be realistic – a long course at low cost with a short timescale won’t be high quality.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36DA6FDE-82CC-43A0-B33F-DBD7308039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77" y="1030651"/>
            <a:ext cx="6821214" cy="516134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69CF0F3-2668-4B81-84B7-F91F0D7AF00C}"/>
              </a:ext>
            </a:extLst>
          </p:cNvPr>
          <p:cNvGrpSpPr/>
          <p:nvPr/>
        </p:nvGrpSpPr>
        <p:grpSpPr>
          <a:xfrm>
            <a:off x="904010" y="1257308"/>
            <a:ext cx="5870863" cy="4021277"/>
            <a:chOff x="904010" y="1257308"/>
            <a:chExt cx="5870863" cy="4021277"/>
          </a:xfrm>
        </p:grpSpPr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xmlns="" id="{B633D3CA-EA20-4A41-B544-FCD7C9AD9F41}"/>
                </a:ext>
              </a:extLst>
            </p:cNvPr>
            <p:cNvSpPr/>
            <p:nvPr/>
          </p:nvSpPr>
          <p:spPr>
            <a:xfrm>
              <a:off x="904010" y="1257308"/>
              <a:ext cx="5870863" cy="4021277"/>
            </a:xfrm>
            <a:prstGeom prst="triangle">
              <a:avLst>
                <a:gd name="adj" fmla="val 51416"/>
              </a:avLst>
            </a:prstGeom>
            <a:solidFill>
              <a:schemeClr val="bg1"/>
            </a:solidFill>
            <a:ln w="38100">
              <a:solidFill>
                <a:srgbClr val="92D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xmlns="" id="{0C8AAC01-21E3-4DDE-BDCC-73CC3FC48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69548">
              <a:off x="2514791" y="2722417"/>
              <a:ext cx="2636449" cy="2223655"/>
            </a:xfrm>
            <a:prstGeom prst="rect">
              <a:avLst/>
            </a:prstGeom>
          </p:spPr>
        </p:pic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xmlns="" id="{D1712327-2AC9-40F6-9E59-DD39538006D7}"/>
                </a:ext>
              </a:extLst>
            </p:cNvPr>
            <p:cNvSpPr/>
            <p:nvPr/>
          </p:nvSpPr>
          <p:spPr>
            <a:xfrm>
              <a:off x="3008732" y="4329460"/>
              <a:ext cx="1820235" cy="612000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Quality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F0B0A90-1828-4C69-8942-0F8B8177A624}"/>
              </a:ext>
            </a:extLst>
          </p:cNvPr>
          <p:cNvGrpSpPr/>
          <p:nvPr/>
        </p:nvGrpSpPr>
        <p:grpSpPr>
          <a:xfrm>
            <a:off x="3255495" y="1105635"/>
            <a:ext cx="1339366" cy="1237809"/>
            <a:chOff x="4161278" y="1702140"/>
            <a:chExt cx="1339366" cy="1237809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xmlns="" id="{3FA2A39B-75DB-42C8-AC5D-BBA847019526}"/>
                </a:ext>
              </a:extLst>
            </p:cNvPr>
            <p:cNvSpPr/>
            <p:nvPr/>
          </p:nvSpPr>
          <p:spPr>
            <a:xfrm>
              <a:off x="4161278" y="2023551"/>
              <a:ext cx="1339366" cy="916398"/>
            </a:xfrm>
            <a:prstGeom prst="roundRect">
              <a:avLst>
                <a:gd name="adj" fmla="val 50000"/>
              </a:avLst>
            </a:prstGeom>
            <a:solidFill>
              <a:srgbClr val="2058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b"/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Cost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93A34BCA-E5F7-4F91-9F88-C726E38764A2}"/>
                </a:ext>
              </a:extLst>
            </p:cNvPr>
            <p:cNvSpPr/>
            <p:nvPr/>
          </p:nvSpPr>
          <p:spPr>
            <a:xfrm>
              <a:off x="4461081" y="1702140"/>
              <a:ext cx="756000" cy="756000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2058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>
                  <a:solidFill>
                    <a:srgbClr val="20580D"/>
                  </a:solidFill>
                  <a:latin typeface="Arial Black" panose="020B0A04020102020204" pitchFamily="34" charset="0"/>
                </a:rPr>
                <a:t>£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1F44CACC-1536-4510-A6CA-1E15FCE5DF42}"/>
              </a:ext>
            </a:extLst>
          </p:cNvPr>
          <p:cNvGrpSpPr/>
          <p:nvPr/>
        </p:nvGrpSpPr>
        <p:grpSpPr>
          <a:xfrm>
            <a:off x="517287" y="4345839"/>
            <a:ext cx="1339366" cy="1237809"/>
            <a:chOff x="1053315" y="4345839"/>
            <a:chExt cx="1339366" cy="123780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63776EA1-77C0-4E49-BD75-9439A45AF330}"/>
                </a:ext>
              </a:extLst>
            </p:cNvPr>
            <p:cNvGrpSpPr/>
            <p:nvPr/>
          </p:nvGrpSpPr>
          <p:grpSpPr>
            <a:xfrm>
              <a:off x="1053315" y="4345839"/>
              <a:ext cx="1339366" cy="1237809"/>
              <a:chOff x="4161278" y="1702140"/>
              <a:chExt cx="1339366" cy="1237809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xmlns="" id="{285D29CE-0F4E-4BBD-BD8D-7C294F3AA8DF}"/>
                  </a:ext>
                </a:extLst>
              </p:cNvPr>
              <p:cNvSpPr/>
              <p:nvPr/>
            </p:nvSpPr>
            <p:spPr>
              <a:xfrm>
                <a:off x="4161278" y="2023551"/>
                <a:ext cx="1339366" cy="916398"/>
              </a:xfrm>
              <a:prstGeom prst="roundRect">
                <a:avLst>
                  <a:gd name="adj" fmla="val 50000"/>
                </a:avLst>
              </a:prstGeom>
              <a:solidFill>
                <a:srgbClr val="8F090D"/>
              </a:solidFill>
              <a:ln>
                <a:solidFill>
                  <a:srgbClr val="8F090D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b"/>
              <a:lstStyle/>
              <a:p>
                <a:pPr algn="ctr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Time</a:t>
                </a: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xmlns="" id="{E87480DB-07E7-4B68-9E1F-791AE7569679}"/>
                  </a:ext>
                </a:extLst>
              </p:cNvPr>
              <p:cNvSpPr/>
              <p:nvPr/>
            </p:nvSpPr>
            <p:spPr>
              <a:xfrm>
                <a:off x="4461081" y="1702140"/>
                <a:ext cx="756000" cy="756000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8F09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0" dirty="0">
                  <a:solidFill>
                    <a:srgbClr val="20580D"/>
                  </a:solidFill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xmlns="" id="{94F07DFC-90D4-4FA8-AD43-FEBB9EB0AAAE}"/>
                </a:ext>
              </a:extLst>
            </p:cNvPr>
            <p:cNvGrpSpPr/>
            <p:nvPr/>
          </p:nvGrpSpPr>
          <p:grpSpPr>
            <a:xfrm>
              <a:off x="1536854" y="4519670"/>
              <a:ext cx="396000" cy="396000"/>
              <a:chOff x="782198" y="4054207"/>
              <a:chExt cx="396000" cy="39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xmlns="" id="{F7258566-12E4-4BF8-9CCD-3450B8A7943D}"/>
                  </a:ext>
                </a:extLst>
              </p:cNvPr>
              <p:cNvSpPr/>
              <p:nvPr/>
            </p:nvSpPr>
            <p:spPr>
              <a:xfrm>
                <a:off x="782198" y="4054207"/>
                <a:ext cx="396000" cy="396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8F09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xmlns="" id="{ED58DC91-BBC6-4226-A7BC-754DB8616D52}"/>
                  </a:ext>
                </a:extLst>
              </p:cNvPr>
              <p:cNvSpPr/>
              <p:nvPr/>
            </p:nvSpPr>
            <p:spPr>
              <a:xfrm>
                <a:off x="884104" y="4235984"/>
                <a:ext cx="123939" cy="46822"/>
              </a:xfrm>
              <a:prstGeom prst="roundRect">
                <a:avLst>
                  <a:gd name="adj" fmla="val 50000"/>
                </a:avLst>
              </a:prstGeom>
              <a:solidFill>
                <a:srgbClr val="8F090D"/>
              </a:solidFill>
              <a:ln>
                <a:solidFill>
                  <a:srgbClr val="8F09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xmlns="" id="{9FF91EFB-C8A1-4ADD-9CBB-93DD7701AA32}"/>
                  </a:ext>
                </a:extLst>
              </p:cNvPr>
              <p:cNvSpPr/>
              <p:nvPr/>
            </p:nvSpPr>
            <p:spPr>
              <a:xfrm rot="5559079">
                <a:off x="910700" y="4180720"/>
                <a:ext cx="156804" cy="50700"/>
              </a:xfrm>
              <a:prstGeom prst="roundRect">
                <a:avLst>
                  <a:gd name="adj" fmla="val 50000"/>
                </a:avLst>
              </a:prstGeom>
              <a:solidFill>
                <a:srgbClr val="8F090D"/>
              </a:solidFill>
              <a:ln>
                <a:solidFill>
                  <a:srgbClr val="8F09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ED7A053F-119D-4C08-8B62-0C42C31A7744}"/>
              </a:ext>
            </a:extLst>
          </p:cNvPr>
          <p:cNvGrpSpPr/>
          <p:nvPr/>
        </p:nvGrpSpPr>
        <p:grpSpPr>
          <a:xfrm>
            <a:off x="5724898" y="4349649"/>
            <a:ext cx="1339366" cy="1237809"/>
            <a:chOff x="5251935" y="4349649"/>
            <a:chExt cx="1339366" cy="1237809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xmlns="" id="{C286C441-BC96-4523-9BAE-39A9C918AD99}"/>
                </a:ext>
              </a:extLst>
            </p:cNvPr>
            <p:cNvGrpSpPr/>
            <p:nvPr/>
          </p:nvGrpSpPr>
          <p:grpSpPr>
            <a:xfrm>
              <a:off x="5251935" y="4349649"/>
              <a:ext cx="1339366" cy="1237809"/>
              <a:chOff x="4161278" y="1702140"/>
              <a:chExt cx="1339366" cy="1237809"/>
            </a:xfrm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xmlns="" id="{DA90A348-EC3B-4C01-96C1-C09B005DB899}"/>
                  </a:ext>
                </a:extLst>
              </p:cNvPr>
              <p:cNvSpPr/>
              <p:nvPr/>
            </p:nvSpPr>
            <p:spPr>
              <a:xfrm>
                <a:off x="4161278" y="2023551"/>
                <a:ext cx="1339366" cy="916398"/>
              </a:xfrm>
              <a:prstGeom prst="roundRect">
                <a:avLst>
                  <a:gd name="adj" fmla="val 50000"/>
                </a:avLst>
              </a:prstGeom>
              <a:solidFill>
                <a:srgbClr val="D34509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b"/>
              <a:lstStyle/>
              <a:p>
                <a:pPr algn="ctr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Scope</a:t>
                </a: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xmlns="" id="{95F4D888-6094-4B0C-B5A2-2F7CCDF0FC7F}"/>
                  </a:ext>
                </a:extLst>
              </p:cNvPr>
              <p:cNvSpPr/>
              <p:nvPr/>
            </p:nvSpPr>
            <p:spPr>
              <a:xfrm>
                <a:off x="4461081" y="1702140"/>
                <a:ext cx="756000" cy="756000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D345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0" dirty="0">
                  <a:solidFill>
                    <a:srgbClr val="20580D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xmlns="" id="{858087FE-C5E2-4E18-AFD0-93C58A4EC58F}"/>
                </a:ext>
              </a:extLst>
            </p:cNvPr>
            <p:cNvSpPr/>
            <p:nvPr/>
          </p:nvSpPr>
          <p:spPr>
            <a:xfrm>
              <a:off x="5637865" y="4650537"/>
              <a:ext cx="580616" cy="168295"/>
            </a:xfrm>
            <a:prstGeom prst="roundRect">
              <a:avLst>
                <a:gd name="adj" fmla="val 10918"/>
              </a:avLst>
            </a:prstGeom>
            <a:solidFill>
              <a:srgbClr val="D34509"/>
            </a:solidFill>
            <a:ln>
              <a:solidFill>
                <a:srgbClr val="D345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894DDABE-1697-44E0-A015-A992728F04BB}"/>
                </a:ext>
              </a:extLst>
            </p:cNvPr>
            <p:cNvCxnSpPr>
              <a:cxnSpLocks/>
            </p:cNvCxnSpPr>
            <p:nvPr/>
          </p:nvCxnSpPr>
          <p:spPr>
            <a:xfrm>
              <a:off x="5637865" y="4796598"/>
              <a:ext cx="58061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CBFE8A08-9538-498D-8030-A74CB755B7B0}"/>
                </a:ext>
              </a:extLst>
            </p:cNvPr>
            <p:cNvCxnSpPr>
              <a:cxnSpLocks/>
            </p:cNvCxnSpPr>
            <p:nvPr/>
          </p:nvCxnSpPr>
          <p:spPr>
            <a:xfrm>
              <a:off x="5672090" y="4760079"/>
              <a:ext cx="0" cy="3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xmlns="" id="{2BF553FB-8950-418D-9ACE-A7A23C8D3873}"/>
                </a:ext>
              </a:extLst>
            </p:cNvPr>
            <p:cNvCxnSpPr>
              <a:cxnSpLocks/>
            </p:cNvCxnSpPr>
            <p:nvPr/>
          </p:nvCxnSpPr>
          <p:spPr>
            <a:xfrm>
              <a:off x="5714952" y="4760079"/>
              <a:ext cx="0" cy="3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xmlns="" id="{5E126E36-8E65-4C99-834A-7E86E46604D0}"/>
                </a:ext>
              </a:extLst>
            </p:cNvPr>
            <p:cNvCxnSpPr>
              <a:cxnSpLocks/>
            </p:cNvCxnSpPr>
            <p:nvPr/>
          </p:nvCxnSpPr>
          <p:spPr>
            <a:xfrm>
              <a:off x="5757814" y="4760079"/>
              <a:ext cx="0" cy="3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xmlns="" id="{878F7012-764D-4EF2-B010-FF06130B6D93}"/>
                </a:ext>
              </a:extLst>
            </p:cNvPr>
            <p:cNvCxnSpPr>
              <a:cxnSpLocks/>
            </p:cNvCxnSpPr>
            <p:nvPr/>
          </p:nvCxnSpPr>
          <p:spPr>
            <a:xfrm>
              <a:off x="5800676" y="4760079"/>
              <a:ext cx="0" cy="3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xmlns="" id="{28AE5AE1-ECFD-4F1E-AF77-AFF07369DF9B}"/>
                </a:ext>
              </a:extLst>
            </p:cNvPr>
            <p:cNvCxnSpPr>
              <a:cxnSpLocks/>
            </p:cNvCxnSpPr>
            <p:nvPr/>
          </p:nvCxnSpPr>
          <p:spPr>
            <a:xfrm>
              <a:off x="5843538" y="4760079"/>
              <a:ext cx="0" cy="3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xmlns="" id="{ADB9A6B3-EABB-4327-8894-251AF1B571B8}"/>
                </a:ext>
              </a:extLst>
            </p:cNvPr>
            <p:cNvCxnSpPr>
              <a:cxnSpLocks/>
            </p:cNvCxnSpPr>
            <p:nvPr/>
          </p:nvCxnSpPr>
          <p:spPr>
            <a:xfrm>
              <a:off x="5886400" y="4760079"/>
              <a:ext cx="0" cy="3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xmlns="" id="{952C6983-124E-4C8B-AB9B-F83414624B2E}"/>
                </a:ext>
              </a:extLst>
            </p:cNvPr>
            <p:cNvCxnSpPr>
              <a:cxnSpLocks/>
            </p:cNvCxnSpPr>
            <p:nvPr/>
          </p:nvCxnSpPr>
          <p:spPr>
            <a:xfrm>
              <a:off x="5929262" y="4760079"/>
              <a:ext cx="0" cy="3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xmlns="" id="{56245229-7E41-438E-A5EA-DD2F59DC90D3}"/>
                </a:ext>
              </a:extLst>
            </p:cNvPr>
            <p:cNvCxnSpPr>
              <a:cxnSpLocks/>
            </p:cNvCxnSpPr>
            <p:nvPr/>
          </p:nvCxnSpPr>
          <p:spPr>
            <a:xfrm>
              <a:off x="5972124" y="4760079"/>
              <a:ext cx="0" cy="3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xmlns="" id="{DD17BF53-C2D6-4B1D-A973-00E6CA9967DC}"/>
                </a:ext>
              </a:extLst>
            </p:cNvPr>
            <p:cNvCxnSpPr>
              <a:cxnSpLocks/>
            </p:cNvCxnSpPr>
            <p:nvPr/>
          </p:nvCxnSpPr>
          <p:spPr>
            <a:xfrm>
              <a:off x="6014986" y="4760079"/>
              <a:ext cx="0" cy="3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xmlns="" id="{9F044EB7-470E-449C-8510-A9927353482B}"/>
                </a:ext>
              </a:extLst>
            </p:cNvPr>
            <p:cNvCxnSpPr>
              <a:cxnSpLocks/>
            </p:cNvCxnSpPr>
            <p:nvPr/>
          </p:nvCxnSpPr>
          <p:spPr>
            <a:xfrm>
              <a:off x="6057848" y="4760079"/>
              <a:ext cx="0" cy="3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xmlns="" id="{762BFA12-DFF8-46CE-BC7E-05D3FD223998}"/>
                </a:ext>
              </a:extLst>
            </p:cNvPr>
            <p:cNvCxnSpPr>
              <a:cxnSpLocks/>
            </p:cNvCxnSpPr>
            <p:nvPr/>
          </p:nvCxnSpPr>
          <p:spPr>
            <a:xfrm>
              <a:off x="6100710" y="4760079"/>
              <a:ext cx="0" cy="3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xmlns="" id="{2FD94DE4-C388-4041-AD85-2CF5C9A820D5}"/>
                </a:ext>
              </a:extLst>
            </p:cNvPr>
            <p:cNvCxnSpPr>
              <a:cxnSpLocks/>
            </p:cNvCxnSpPr>
            <p:nvPr/>
          </p:nvCxnSpPr>
          <p:spPr>
            <a:xfrm>
              <a:off x="6143572" y="4760079"/>
              <a:ext cx="0" cy="3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xmlns="" id="{83FD6C2D-654E-4095-B976-C4637770A8F3}"/>
                </a:ext>
              </a:extLst>
            </p:cNvPr>
            <p:cNvCxnSpPr>
              <a:cxnSpLocks/>
            </p:cNvCxnSpPr>
            <p:nvPr/>
          </p:nvCxnSpPr>
          <p:spPr>
            <a:xfrm>
              <a:off x="6186434" y="4760079"/>
              <a:ext cx="0" cy="3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4E2349B9-0098-44E7-B0A3-902D1FCC6C0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3" t="4549" b="44553"/>
          <a:stretch/>
        </p:blipFill>
        <p:spPr>
          <a:xfrm>
            <a:off x="137485" y="6394405"/>
            <a:ext cx="812535" cy="358590"/>
          </a:xfrm>
          <a:prstGeom prst="roundRect">
            <a:avLst>
              <a:gd name="adj" fmla="val 36113"/>
            </a:avLst>
          </a:prstGeom>
        </p:spPr>
      </p:pic>
    </p:spTree>
    <p:extLst>
      <p:ext uri="{BB962C8B-B14F-4D97-AF65-F5344CB8AC3E}">
        <p14:creationId xmlns:p14="http://schemas.microsoft.com/office/powerpoint/2010/main" val="224022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5B617C1-6171-4A12-851C-EFE987C2C0EA}"/>
              </a:ext>
            </a:extLst>
          </p:cNvPr>
          <p:cNvSpPr/>
          <p:nvPr/>
        </p:nvSpPr>
        <p:spPr>
          <a:xfrm>
            <a:off x="0" y="0"/>
            <a:ext cx="12192000" cy="6266985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44" y="160983"/>
            <a:ext cx="10515600" cy="1008000"/>
          </a:xfrm>
          <a:ln>
            <a:noFill/>
          </a:ln>
        </p:spPr>
        <p:txBody>
          <a:bodyPr lIns="288000" anchor="ctr">
            <a:normAutofit/>
          </a:bodyPr>
          <a:lstStyle/>
          <a:p>
            <a:r>
              <a:rPr lang="en-GB" sz="2800" b="1" dirty="0">
                <a:solidFill>
                  <a:srgbClr val="567482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Who to consult… </a:t>
            </a:r>
            <a:endParaRPr lang="en-GB" sz="2800" dirty="0">
              <a:solidFill>
                <a:srgbClr val="5674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CFCE4C5A-660D-4C3A-836E-7672047EA8B2}"/>
              </a:ext>
            </a:extLst>
          </p:cNvPr>
          <p:cNvGrpSpPr/>
          <p:nvPr/>
        </p:nvGrpSpPr>
        <p:grpSpPr>
          <a:xfrm>
            <a:off x="7378835" y="-356840"/>
            <a:ext cx="5994942" cy="7136781"/>
            <a:chOff x="7173355" y="-356840"/>
            <a:chExt cx="5994942" cy="7136781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xmlns="" id="{69BD590C-BC37-492A-A594-D2CB625D9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173355" y="-356840"/>
              <a:ext cx="5873571" cy="713678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7590B1E0-5E54-435E-9AF4-0A687DF181D6}"/>
                </a:ext>
              </a:extLst>
            </p:cNvPr>
            <p:cNvSpPr txBox="1"/>
            <p:nvPr/>
          </p:nvSpPr>
          <p:spPr>
            <a:xfrm rot="618420">
              <a:off x="8668248" y="557205"/>
              <a:ext cx="27477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Bradley Hand ITC" panose="03070402050302030203" pitchFamily="66" charset="0"/>
                </a:rPr>
                <a:t>Recipe for success</a:t>
              </a:r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xmlns="" id="{2DB409E3-36F3-44BB-B4AB-F617238123D6}"/>
                </a:ext>
              </a:extLst>
            </p:cNvPr>
            <p:cNvSpPr/>
            <p:nvPr/>
          </p:nvSpPr>
          <p:spPr>
            <a:xfrm rot="16200000">
              <a:off x="8460139" y="-202051"/>
              <a:ext cx="3458013" cy="5958302"/>
            </a:xfrm>
            <a:prstGeom prst="arc">
              <a:avLst>
                <a:gd name="adj1" fmla="val 20163301"/>
                <a:gd name="adj2" fmla="val 2453535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4FC918A-3BA5-430A-AC18-1E8E34323816}"/>
              </a:ext>
            </a:extLst>
          </p:cNvPr>
          <p:cNvGrpSpPr/>
          <p:nvPr/>
        </p:nvGrpSpPr>
        <p:grpSpPr>
          <a:xfrm>
            <a:off x="0" y="6261652"/>
            <a:ext cx="12192000" cy="596348"/>
            <a:chOff x="0" y="6261652"/>
            <a:chExt cx="12192000" cy="59634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7F669033-861E-4F92-9D48-632615A9F72E}"/>
                </a:ext>
              </a:extLst>
            </p:cNvPr>
            <p:cNvSpPr/>
            <p:nvPr/>
          </p:nvSpPr>
          <p:spPr>
            <a:xfrm>
              <a:off x="0" y="6261652"/>
              <a:ext cx="12192000" cy="5963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Picture 57">
              <a:hlinkClick r:id="rId4"/>
              <a:extLst>
                <a:ext uri="{FF2B5EF4-FFF2-40B4-BE49-F238E27FC236}">
                  <a16:creationId xmlns:a16="http://schemas.microsoft.com/office/drawing/2014/main" xmlns="" id="{E9EC7B0A-4903-4D4A-81BF-C70FB65E9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4433" y="6383293"/>
              <a:ext cx="1341791" cy="363059"/>
            </a:xfrm>
            <a:prstGeom prst="rect">
              <a:avLst/>
            </a:prstGeom>
          </p:spPr>
        </p:pic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71FD13BC-A003-4ED8-B1C1-D193CBAA1267}"/>
              </a:ext>
            </a:extLst>
          </p:cNvPr>
          <p:cNvSpPr txBox="1"/>
          <p:nvPr/>
        </p:nvSpPr>
        <p:spPr>
          <a:xfrm rot="618420">
            <a:off x="8322506" y="1648646"/>
            <a:ext cx="387639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You’ll need to share technical information with the potential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vendors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What resource is available from your side?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Will they be available during the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project and have they been briefed?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How much oversight do they need?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Payment schedules?</a:t>
            </a:r>
          </a:p>
          <a:p>
            <a:pPr marL="268288" indent="-268288">
              <a:buFont typeface="+mj-lt"/>
              <a:buAutoNum type="arabicPeriod"/>
            </a:pPr>
            <a:endParaRPr lang="en-GB" sz="1600" b="1" dirty="0">
              <a:latin typeface="Bradley Hand ITC" panose="03070402050302030203" pitchFamily="66" charset="0"/>
            </a:endParaRPr>
          </a:p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Contracts and procurement processes?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xmlns="" id="{C7D37C96-0B5F-45EF-B09A-4C36DE3AA6F4}"/>
              </a:ext>
            </a:extLst>
          </p:cNvPr>
          <p:cNvGrpSpPr/>
          <p:nvPr/>
        </p:nvGrpSpPr>
        <p:grpSpPr>
          <a:xfrm>
            <a:off x="3069507" y="3622430"/>
            <a:ext cx="2240169" cy="2240169"/>
            <a:chOff x="4086555" y="3622430"/>
            <a:chExt cx="2240169" cy="224016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2F968059-4DD5-4964-BEAF-C3FF3D6BF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6555" y="3622430"/>
              <a:ext cx="2240169" cy="2240169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xmlns="" id="{1EC4D5DF-8906-4E2F-8E05-7DFABC6D79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38" t="27294" r="49861" b="45098"/>
            <a:stretch/>
          </p:blipFill>
          <p:spPr>
            <a:xfrm>
              <a:off x="5369859" y="4283343"/>
              <a:ext cx="360000" cy="362055"/>
            </a:xfrm>
            <a:prstGeom prst="ellipse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xmlns="" id="{0CA8725C-D61F-438A-8BDB-82DF5495B3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38" t="27294" r="49861" b="45098"/>
            <a:stretch/>
          </p:blipFill>
          <p:spPr>
            <a:xfrm>
              <a:off x="4801496" y="4295893"/>
              <a:ext cx="360000" cy="362055"/>
            </a:xfrm>
            <a:prstGeom prst="ellipse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xmlns="" id="{D2364560-C6DF-4109-81DB-654A66EDFE3E}"/>
              </a:ext>
            </a:extLst>
          </p:cNvPr>
          <p:cNvGrpSpPr/>
          <p:nvPr/>
        </p:nvGrpSpPr>
        <p:grpSpPr>
          <a:xfrm>
            <a:off x="345829" y="922188"/>
            <a:ext cx="2219691" cy="2331552"/>
            <a:chOff x="345829" y="1160586"/>
            <a:chExt cx="2219691" cy="233155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xmlns="" id="{8459C677-F985-4F5A-800F-36A87FEB3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829" y="1160586"/>
              <a:ext cx="2143985" cy="2331552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xmlns="" id="{52B71449-F6F3-4AE6-A14A-1BA384BBD6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5" r="52527" b="79026"/>
            <a:stretch/>
          </p:blipFill>
          <p:spPr>
            <a:xfrm>
              <a:off x="373928" y="1725377"/>
              <a:ext cx="2191592" cy="1044265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FA480349-0B8A-4E83-B7AB-28C8B80637A7}"/>
              </a:ext>
            </a:extLst>
          </p:cNvPr>
          <p:cNvGrpSpPr/>
          <p:nvPr/>
        </p:nvGrpSpPr>
        <p:grpSpPr>
          <a:xfrm>
            <a:off x="270797" y="3523345"/>
            <a:ext cx="2807167" cy="2411993"/>
            <a:chOff x="1459523" y="3523345"/>
            <a:chExt cx="2807167" cy="241199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F3795A99-A172-4338-A2A2-46BFFA0F0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9523" y="3634153"/>
              <a:ext cx="2301185" cy="2301185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xmlns="" id="{69397DD2-DC75-44AD-8BF4-ACF47C348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38" t="27294" r="49861" b="45098"/>
            <a:stretch/>
          </p:blipFill>
          <p:spPr>
            <a:xfrm>
              <a:off x="2197784" y="4293215"/>
              <a:ext cx="250162" cy="251590"/>
            </a:xfrm>
            <a:prstGeom prst="ellipse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xmlns="" id="{85CE4635-6E9C-49AD-B44B-8D59A541BE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38" t="27294" r="49861" b="45098"/>
            <a:stretch/>
          </p:blipFill>
          <p:spPr>
            <a:xfrm>
              <a:off x="2831492" y="4285190"/>
              <a:ext cx="250162" cy="251590"/>
            </a:xfrm>
            <a:prstGeom prst="ellipse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xmlns="" id="{C7042FC6-7024-4809-8419-8DF698B571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55" t="3506" r="2528" b="79972"/>
            <a:stretch/>
          </p:blipFill>
          <p:spPr>
            <a:xfrm>
              <a:off x="1541175" y="4018935"/>
              <a:ext cx="2154869" cy="787356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xmlns="" id="{C30C1D1A-5F02-43BE-8A60-F7EC26CE94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146" t="63454" r="17015"/>
            <a:stretch/>
          </p:blipFill>
          <p:spPr>
            <a:xfrm rot="2251565" flipH="1">
              <a:off x="2845340" y="3523345"/>
              <a:ext cx="1421350" cy="1043087"/>
            </a:xfrm>
            <a:prstGeom prst="roundRect">
              <a:avLst>
                <a:gd name="adj" fmla="val 27216"/>
              </a:avLst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xmlns="" id="{752E8A80-57AF-4197-8963-F792F309E132}"/>
              </a:ext>
            </a:extLst>
          </p:cNvPr>
          <p:cNvGrpSpPr/>
          <p:nvPr/>
        </p:nvGrpSpPr>
        <p:grpSpPr>
          <a:xfrm>
            <a:off x="3101486" y="1093793"/>
            <a:ext cx="2067000" cy="2067000"/>
            <a:chOff x="2985646" y="1279939"/>
            <a:chExt cx="2067000" cy="20670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B043BE5A-6B98-4744-90D9-81FAAD67A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5646" y="1279939"/>
              <a:ext cx="2067000" cy="2067000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xmlns="" id="{ABB0FDBB-7DAB-4399-881B-D46112829F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38" t="27294" r="49861" b="45098"/>
            <a:stretch/>
          </p:blipFill>
          <p:spPr>
            <a:xfrm>
              <a:off x="4165250" y="2003828"/>
              <a:ext cx="360000" cy="362055"/>
            </a:xfrm>
            <a:prstGeom prst="ellipse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xmlns="" id="{8107BD9C-164E-4EF5-B36F-EDC8811CF8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38" t="27294" r="49861" b="45098"/>
            <a:stretch/>
          </p:blipFill>
          <p:spPr>
            <a:xfrm>
              <a:off x="3669845" y="1996923"/>
              <a:ext cx="360000" cy="362055"/>
            </a:xfrm>
            <a:prstGeom prst="ellipse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xmlns="" id="{45BBB923-61FF-47CD-9A00-2C2115BFD7EE}"/>
              </a:ext>
            </a:extLst>
          </p:cNvPr>
          <p:cNvGrpSpPr/>
          <p:nvPr/>
        </p:nvGrpSpPr>
        <p:grpSpPr>
          <a:xfrm>
            <a:off x="332407" y="2923484"/>
            <a:ext cx="2188493" cy="504000"/>
            <a:chOff x="4027470" y="2265692"/>
            <a:chExt cx="2188493" cy="504000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xmlns="" id="{D0A3B3F7-D076-4065-B8A1-EB2A282731FD}"/>
                </a:ext>
              </a:extLst>
            </p:cNvPr>
            <p:cNvSpPr/>
            <p:nvPr/>
          </p:nvSpPr>
          <p:spPr>
            <a:xfrm>
              <a:off x="4202134" y="2314111"/>
              <a:ext cx="2013829" cy="405247"/>
            </a:xfrm>
            <a:prstGeom prst="roundRect">
              <a:avLst>
                <a:gd name="adj" fmla="val 50000"/>
              </a:avLst>
            </a:prstGeom>
            <a:solidFill>
              <a:srgbClr val="2058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IT or technical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xmlns="" id="{3534DF4F-EDCC-407E-A7BB-16EAD4BE287A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2058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20580D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xmlns="" id="{E3191346-B186-4A54-919C-37D2257ED3E3}"/>
              </a:ext>
            </a:extLst>
          </p:cNvPr>
          <p:cNvGrpSpPr/>
          <p:nvPr/>
        </p:nvGrpSpPr>
        <p:grpSpPr>
          <a:xfrm>
            <a:off x="2785356" y="2921905"/>
            <a:ext cx="2537799" cy="504000"/>
            <a:chOff x="4027470" y="2265692"/>
            <a:chExt cx="2537799" cy="504000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xmlns="" id="{D05B1A8A-0E4A-4232-AAC8-C36C9CA10963}"/>
                </a:ext>
              </a:extLst>
            </p:cNvPr>
            <p:cNvSpPr/>
            <p:nvPr/>
          </p:nvSpPr>
          <p:spPr>
            <a:xfrm>
              <a:off x="4202134" y="2314111"/>
              <a:ext cx="2363135" cy="405247"/>
            </a:xfrm>
            <a:prstGeom prst="roundRect">
              <a:avLst>
                <a:gd name="adj" fmla="val 50000"/>
              </a:avLst>
            </a:prstGeom>
            <a:solidFill>
              <a:srgbClr val="D34509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Project managers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xmlns="" id="{4539B6E4-251A-4104-A1B2-31128A95AF57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D345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D34509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xmlns="" id="{6694E743-18E8-49AE-8922-917807D0108A}"/>
              </a:ext>
            </a:extLst>
          </p:cNvPr>
          <p:cNvGrpSpPr/>
          <p:nvPr/>
        </p:nvGrpSpPr>
        <p:grpSpPr>
          <a:xfrm>
            <a:off x="1137911" y="5483458"/>
            <a:ext cx="1674649" cy="504000"/>
            <a:chOff x="4027470" y="2265692"/>
            <a:chExt cx="1674649" cy="504000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xmlns="" id="{27E838A5-08A5-4F5D-A6A8-85C1B4615172}"/>
                </a:ext>
              </a:extLst>
            </p:cNvPr>
            <p:cNvSpPr/>
            <p:nvPr/>
          </p:nvSpPr>
          <p:spPr>
            <a:xfrm>
              <a:off x="4202134" y="2314111"/>
              <a:ext cx="1499985" cy="405247"/>
            </a:xfrm>
            <a:prstGeom prst="roundRect">
              <a:avLst>
                <a:gd name="adj" fmla="val 50000"/>
              </a:avLst>
            </a:prstGeom>
            <a:solidFill>
              <a:srgbClr val="8F09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Branding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xmlns="" id="{9A06E7B2-8E47-4C3B-B80B-6EAD2D06645F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8F09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8F090D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xmlns="" id="{A030AC5A-B537-4E00-A898-DF322F928455}"/>
              </a:ext>
            </a:extLst>
          </p:cNvPr>
          <p:cNvGrpSpPr/>
          <p:nvPr/>
        </p:nvGrpSpPr>
        <p:grpSpPr>
          <a:xfrm>
            <a:off x="3432127" y="5491242"/>
            <a:ext cx="1562709" cy="504000"/>
            <a:chOff x="4027470" y="2265692"/>
            <a:chExt cx="1562709" cy="504000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xmlns="" id="{52614A5C-F28B-4DE9-8A6D-B556D5E72296}"/>
                </a:ext>
              </a:extLst>
            </p:cNvPr>
            <p:cNvSpPr/>
            <p:nvPr/>
          </p:nvSpPr>
          <p:spPr>
            <a:xfrm>
              <a:off x="4202134" y="2314111"/>
              <a:ext cx="1388045" cy="405247"/>
            </a:xfrm>
            <a:prstGeom prst="roundRect">
              <a:avLst>
                <a:gd name="adj" fmla="val 50000"/>
              </a:avLst>
            </a:prstGeom>
            <a:solidFill>
              <a:srgbClr val="2058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Finance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xmlns="" id="{8B31FBEA-2CC8-4DD6-BDD6-AB6D1876B243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2058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20580D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xmlns="" id="{93B4FD40-622B-4EC1-9DA5-31DE65D5737B}"/>
              </a:ext>
            </a:extLst>
          </p:cNvPr>
          <p:cNvGrpSpPr/>
          <p:nvPr/>
        </p:nvGrpSpPr>
        <p:grpSpPr>
          <a:xfrm>
            <a:off x="5433850" y="3523592"/>
            <a:ext cx="2393731" cy="2393731"/>
            <a:chOff x="5433850" y="3523592"/>
            <a:chExt cx="2393731" cy="2393731"/>
          </a:xfrm>
        </p:grpSpPr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xmlns="" id="{11527E08-BD36-4093-B362-5FA9AABEB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3850" y="3523592"/>
              <a:ext cx="2393731" cy="2393731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xmlns="" id="{4F050281-D6C8-413E-8CDE-B1D2ED7ADE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38" t="27294" r="49861" b="45098"/>
            <a:stretch/>
          </p:blipFill>
          <p:spPr>
            <a:xfrm>
              <a:off x="6249928" y="4540848"/>
              <a:ext cx="252000" cy="253439"/>
            </a:xfrm>
            <a:prstGeom prst="ellipse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xmlns="" id="{4C6159D6-2D43-43D0-9B26-7B6933352F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38" t="27294" r="49861" b="45098"/>
            <a:stretch/>
          </p:blipFill>
          <p:spPr>
            <a:xfrm>
              <a:off x="6906825" y="4546103"/>
              <a:ext cx="252000" cy="253439"/>
            </a:xfrm>
            <a:prstGeom prst="ellipse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xmlns="" id="{891E3F71-0571-49D1-8F44-69AB12F2B99F}"/>
              </a:ext>
            </a:extLst>
          </p:cNvPr>
          <p:cNvGrpSpPr/>
          <p:nvPr/>
        </p:nvGrpSpPr>
        <p:grpSpPr>
          <a:xfrm>
            <a:off x="5585745" y="235730"/>
            <a:ext cx="2960334" cy="3057700"/>
            <a:chOff x="5585745" y="235730"/>
            <a:chExt cx="2960334" cy="30577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xmlns="" id="{9EC81A7D-EC2F-44AB-9749-69EB3ABBD665}"/>
                </a:ext>
              </a:extLst>
            </p:cNvPr>
            <p:cNvGrpSpPr/>
            <p:nvPr/>
          </p:nvGrpSpPr>
          <p:grpSpPr>
            <a:xfrm>
              <a:off x="5585745" y="235730"/>
              <a:ext cx="2960334" cy="3057700"/>
              <a:chOff x="5357446" y="500254"/>
              <a:chExt cx="2960334" cy="3057700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xmlns="" id="{B9869CCE-7797-429C-91AC-81D73DA055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57446" y="1271955"/>
                <a:ext cx="2285999" cy="2285999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xmlns="" id="{A56AB204-B991-4DDF-9A38-084638C1751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838" t="27294" r="49861" b="45098"/>
              <a:stretch/>
            </p:blipFill>
            <p:spPr>
              <a:xfrm>
                <a:off x="6650285" y="2054716"/>
                <a:ext cx="432000" cy="434466"/>
              </a:xfrm>
              <a:prstGeom prst="ellipse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xmlns="" id="{DD6252BE-2619-4C49-86D2-310E1ADA5EC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838" t="27294" r="49861" b="45098"/>
              <a:stretch/>
            </p:blipFill>
            <p:spPr>
              <a:xfrm>
                <a:off x="5925994" y="2080828"/>
                <a:ext cx="432000" cy="434466"/>
              </a:xfrm>
              <a:prstGeom prst="ellipse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xmlns="" id="{1CB878CF-2801-487A-98D3-D3045FBEAA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720" t="29275" r="2947" b="53334"/>
              <a:stretch/>
            </p:blipFill>
            <p:spPr>
              <a:xfrm>
                <a:off x="5392865" y="1853328"/>
                <a:ext cx="2250960" cy="903396"/>
              </a:xfrm>
              <a:prstGeom prst="rect">
                <a:avLst/>
              </a:prstGeom>
            </p:spPr>
          </p:pic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xmlns="" id="{145A7E13-B8E7-484C-A3E2-7B857A1E31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0625"/>
              <a:stretch/>
            </p:blipFill>
            <p:spPr>
              <a:xfrm rot="17276294" flipH="1">
                <a:off x="6801835" y="325944"/>
                <a:ext cx="1341636" cy="1690255"/>
              </a:xfrm>
              <a:prstGeom prst="rect">
                <a:avLst/>
              </a:prstGeom>
            </p:spPr>
          </p:pic>
        </p:grpSp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xmlns="" id="{03EAC011-B637-45C6-813F-E42F3A6EEA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79" t="7034" r="5269" b="69725"/>
            <a:stretch/>
          </p:blipFill>
          <p:spPr>
            <a:xfrm>
              <a:off x="6115722" y="2310614"/>
              <a:ext cx="1226372" cy="362662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xmlns="" id="{11E7C49F-7EC3-4438-8339-139B1CAFC8DB}"/>
              </a:ext>
            </a:extLst>
          </p:cNvPr>
          <p:cNvGrpSpPr/>
          <p:nvPr/>
        </p:nvGrpSpPr>
        <p:grpSpPr>
          <a:xfrm>
            <a:off x="5526246" y="2918475"/>
            <a:ext cx="2363434" cy="504000"/>
            <a:chOff x="4027470" y="2265692"/>
            <a:chExt cx="2363434" cy="504000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xmlns="" id="{78919D37-AF48-4C20-A3AB-C3C29AAD31FC}"/>
                </a:ext>
              </a:extLst>
            </p:cNvPr>
            <p:cNvSpPr/>
            <p:nvPr/>
          </p:nvSpPr>
          <p:spPr>
            <a:xfrm>
              <a:off x="4202134" y="2314111"/>
              <a:ext cx="2188770" cy="405247"/>
            </a:xfrm>
            <a:prstGeom prst="roundRect">
              <a:avLst>
                <a:gd name="adj" fmla="val 50000"/>
              </a:avLst>
            </a:prstGeom>
            <a:solidFill>
              <a:srgbClr val="8F09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Subject experts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xmlns="" id="{8F391326-D33B-49B5-831B-F2A24AEF1435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8F09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8F090D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xmlns="" id="{132FD43F-66E2-4748-BD16-F9EAA4C74B9F}"/>
              </a:ext>
            </a:extLst>
          </p:cNvPr>
          <p:cNvGrpSpPr/>
          <p:nvPr/>
        </p:nvGrpSpPr>
        <p:grpSpPr>
          <a:xfrm>
            <a:off x="5875772" y="5485986"/>
            <a:ext cx="1323811" cy="504000"/>
            <a:chOff x="4027470" y="2265692"/>
            <a:chExt cx="1323811" cy="504000"/>
          </a:xfrm>
        </p:grpSpPr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xmlns="" id="{1EE2C8B6-1926-4FD0-9C54-7A828862B988}"/>
                </a:ext>
              </a:extLst>
            </p:cNvPr>
            <p:cNvSpPr/>
            <p:nvPr/>
          </p:nvSpPr>
          <p:spPr>
            <a:xfrm>
              <a:off x="4202134" y="2314111"/>
              <a:ext cx="1149147" cy="405247"/>
            </a:xfrm>
            <a:prstGeom prst="roundRect">
              <a:avLst>
                <a:gd name="adj" fmla="val 50000"/>
              </a:avLst>
            </a:prstGeom>
            <a:solidFill>
              <a:srgbClr val="D34509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Legal</a:t>
              </a: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xmlns="" id="{E09077B9-0AD7-4337-8EEB-B8EF9965330C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D345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D34509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pic>
        <p:nvPicPr>
          <p:cNvPr id="85" name="Picture 84">
            <a:extLst>
              <a:ext uri="{FF2B5EF4-FFF2-40B4-BE49-F238E27FC236}">
                <a16:creationId xmlns:a16="http://schemas.microsoft.com/office/drawing/2014/main" xmlns="" id="{B707B4D3-D3A1-4322-8DBD-9262C6F8401E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3" t="4549" b="44553"/>
          <a:stretch/>
        </p:blipFill>
        <p:spPr>
          <a:xfrm>
            <a:off x="137485" y="6394405"/>
            <a:ext cx="812535" cy="358590"/>
          </a:xfrm>
          <a:prstGeom prst="roundRect">
            <a:avLst>
              <a:gd name="adj" fmla="val 36113"/>
            </a:avLst>
          </a:prstGeom>
        </p:spPr>
      </p:pic>
    </p:spTree>
    <p:extLst>
      <p:ext uri="{BB962C8B-B14F-4D97-AF65-F5344CB8AC3E}">
        <p14:creationId xmlns:p14="http://schemas.microsoft.com/office/powerpoint/2010/main" val="169179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5B617C1-6171-4A12-851C-EFE987C2C0EA}"/>
              </a:ext>
            </a:extLst>
          </p:cNvPr>
          <p:cNvSpPr/>
          <p:nvPr/>
        </p:nvSpPr>
        <p:spPr>
          <a:xfrm>
            <a:off x="0" y="0"/>
            <a:ext cx="12192000" cy="6266985"/>
          </a:xfrm>
          <a:prstGeom prst="rect">
            <a:avLst/>
          </a:prstGeom>
          <a:solidFill>
            <a:srgbClr val="FFFFFF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44" y="160983"/>
            <a:ext cx="10515600" cy="1008000"/>
          </a:xfrm>
          <a:ln>
            <a:noFill/>
          </a:ln>
        </p:spPr>
        <p:txBody>
          <a:bodyPr lIns="288000" anchor="ctr">
            <a:normAutofit/>
          </a:bodyPr>
          <a:lstStyle/>
          <a:p>
            <a:r>
              <a:rPr lang="en-GB" sz="2800" b="1" dirty="0">
                <a:solidFill>
                  <a:srgbClr val="567482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Structuring your </a:t>
            </a:r>
            <a:r>
              <a:rPr lang="en-GB" sz="2800" b="1" dirty="0" err="1">
                <a:solidFill>
                  <a:srgbClr val="567482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RfP</a:t>
            </a:r>
            <a:r>
              <a:rPr lang="en-GB" sz="2800" b="1" dirty="0">
                <a:solidFill>
                  <a:srgbClr val="567482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…</a:t>
            </a:r>
            <a:endParaRPr lang="en-GB" sz="2800" dirty="0">
              <a:solidFill>
                <a:srgbClr val="5674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CFCE4C5A-660D-4C3A-836E-7672047EA8B2}"/>
              </a:ext>
            </a:extLst>
          </p:cNvPr>
          <p:cNvGrpSpPr/>
          <p:nvPr/>
        </p:nvGrpSpPr>
        <p:grpSpPr>
          <a:xfrm>
            <a:off x="7378835" y="-356840"/>
            <a:ext cx="5994942" cy="7136781"/>
            <a:chOff x="7173355" y="-356840"/>
            <a:chExt cx="5994942" cy="7136781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xmlns="" id="{69BD590C-BC37-492A-A594-D2CB625D9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173355" y="-356840"/>
              <a:ext cx="5873571" cy="713678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7590B1E0-5E54-435E-9AF4-0A687DF181D6}"/>
                </a:ext>
              </a:extLst>
            </p:cNvPr>
            <p:cNvSpPr txBox="1"/>
            <p:nvPr/>
          </p:nvSpPr>
          <p:spPr>
            <a:xfrm rot="618420">
              <a:off x="8668248" y="557205"/>
              <a:ext cx="27477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Bradley Hand ITC" panose="03070402050302030203" pitchFamily="66" charset="0"/>
                </a:rPr>
                <a:t>Recipe for success</a:t>
              </a:r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xmlns="" id="{2DB409E3-36F3-44BB-B4AB-F617238123D6}"/>
                </a:ext>
              </a:extLst>
            </p:cNvPr>
            <p:cNvSpPr/>
            <p:nvPr/>
          </p:nvSpPr>
          <p:spPr>
            <a:xfrm rot="16200000">
              <a:off x="8460139" y="-202051"/>
              <a:ext cx="3458013" cy="5958302"/>
            </a:xfrm>
            <a:prstGeom prst="arc">
              <a:avLst>
                <a:gd name="adj1" fmla="val 20163301"/>
                <a:gd name="adj2" fmla="val 2453535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71FD13BC-A003-4ED8-B1C1-D193CBAA1267}"/>
              </a:ext>
            </a:extLst>
          </p:cNvPr>
          <p:cNvSpPr txBox="1"/>
          <p:nvPr/>
        </p:nvSpPr>
        <p:spPr>
          <a:xfrm rot="618420">
            <a:off x="8491236" y="1567508"/>
            <a:ext cx="38763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Introduction, purpose, needs, interactivity, technical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specification and delivery timelines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Q&amp;A and selection timelines, 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response format, scoring criteria/weighting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Sample content, brand guidelines,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legal and contractual information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E9D231F-31D9-4DAE-9239-82F1ABAB86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9626"/>
            <a:ext cx="7605486" cy="5264461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4FC918A-3BA5-430A-AC18-1E8E34323816}"/>
              </a:ext>
            </a:extLst>
          </p:cNvPr>
          <p:cNvGrpSpPr/>
          <p:nvPr/>
        </p:nvGrpSpPr>
        <p:grpSpPr>
          <a:xfrm>
            <a:off x="0" y="6261652"/>
            <a:ext cx="12192000" cy="596348"/>
            <a:chOff x="0" y="6261652"/>
            <a:chExt cx="12192000" cy="59634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7F669033-861E-4F92-9D48-632615A9F72E}"/>
                </a:ext>
              </a:extLst>
            </p:cNvPr>
            <p:cNvSpPr/>
            <p:nvPr/>
          </p:nvSpPr>
          <p:spPr>
            <a:xfrm>
              <a:off x="0" y="6261652"/>
              <a:ext cx="12192000" cy="5963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Picture 57">
              <a:hlinkClick r:id="rId5"/>
              <a:extLst>
                <a:ext uri="{FF2B5EF4-FFF2-40B4-BE49-F238E27FC236}">
                  <a16:creationId xmlns:a16="http://schemas.microsoft.com/office/drawing/2014/main" xmlns="" id="{E9EC7B0A-4903-4D4A-81BF-C70FB65E9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4433" y="6383293"/>
              <a:ext cx="1341791" cy="363059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E22DF7C-8EE6-4473-B21B-E625EE09D8A1}"/>
              </a:ext>
            </a:extLst>
          </p:cNvPr>
          <p:cNvGrpSpPr/>
          <p:nvPr/>
        </p:nvGrpSpPr>
        <p:grpSpPr>
          <a:xfrm>
            <a:off x="721947" y="2542144"/>
            <a:ext cx="2209939" cy="648000"/>
            <a:chOff x="482891" y="1900720"/>
            <a:chExt cx="2209939" cy="648000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xmlns="" id="{EB81322A-E1DF-42D3-A288-B76EF085FACE}"/>
                </a:ext>
              </a:extLst>
            </p:cNvPr>
            <p:cNvSpPr/>
            <p:nvPr/>
          </p:nvSpPr>
          <p:spPr>
            <a:xfrm>
              <a:off x="657555" y="1910995"/>
              <a:ext cx="2035275" cy="612000"/>
            </a:xfrm>
            <a:prstGeom prst="roundRect">
              <a:avLst>
                <a:gd name="adj" fmla="val 50000"/>
              </a:avLst>
            </a:prstGeom>
            <a:solidFill>
              <a:srgbClr val="2058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Background information</a:t>
              </a: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xmlns="" id="{B7E3FEF7-BF6F-4AAB-8F1A-92B8AE5E3976}"/>
                </a:ext>
              </a:extLst>
            </p:cNvPr>
            <p:cNvSpPr/>
            <p:nvPr/>
          </p:nvSpPr>
          <p:spPr>
            <a:xfrm>
              <a:off x="482891" y="1900720"/>
              <a:ext cx="648000" cy="648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2058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20580D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DA0A661-57BA-41E8-A91D-5BA12D114DEA}"/>
              </a:ext>
            </a:extLst>
          </p:cNvPr>
          <p:cNvGrpSpPr/>
          <p:nvPr/>
        </p:nvGrpSpPr>
        <p:grpSpPr>
          <a:xfrm>
            <a:off x="3863298" y="1288033"/>
            <a:ext cx="2088584" cy="648000"/>
            <a:chOff x="-1107588" y="388202"/>
            <a:chExt cx="2088584" cy="648000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xmlns="" id="{64B781C4-A720-4656-BFDF-8DD3CA50B13A}"/>
                </a:ext>
              </a:extLst>
            </p:cNvPr>
            <p:cNvSpPr/>
            <p:nvPr/>
          </p:nvSpPr>
          <p:spPr>
            <a:xfrm>
              <a:off x="-932924" y="398477"/>
              <a:ext cx="1913920" cy="612000"/>
            </a:xfrm>
            <a:prstGeom prst="roundRect">
              <a:avLst>
                <a:gd name="adj" fmla="val 50000"/>
              </a:avLst>
            </a:prstGeom>
            <a:solidFill>
              <a:srgbClr val="8F09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Response instructions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xmlns="" id="{AFB7D963-E8B2-4905-8489-30E7263FC333}"/>
                </a:ext>
              </a:extLst>
            </p:cNvPr>
            <p:cNvSpPr/>
            <p:nvPr/>
          </p:nvSpPr>
          <p:spPr>
            <a:xfrm>
              <a:off x="-1107588" y="388202"/>
              <a:ext cx="648000" cy="648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8F09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8F090D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EA5EAC09-15EC-47E1-8B7C-845B959CDF9E}"/>
              </a:ext>
            </a:extLst>
          </p:cNvPr>
          <p:cNvGrpSpPr/>
          <p:nvPr/>
        </p:nvGrpSpPr>
        <p:grpSpPr>
          <a:xfrm>
            <a:off x="5579395" y="3372458"/>
            <a:ext cx="2069634" cy="648000"/>
            <a:chOff x="3179429" y="-316275"/>
            <a:chExt cx="2069634" cy="648000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xmlns="" id="{0706321D-8ED9-4629-AAB7-40BB453A23DD}"/>
                </a:ext>
              </a:extLst>
            </p:cNvPr>
            <p:cNvSpPr/>
            <p:nvPr/>
          </p:nvSpPr>
          <p:spPr>
            <a:xfrm>
              <a:off x="3354093" y="-306000"/>
              <a:ext cx="1894970" cy="612000"/>
            </a:xfrm>
            <a:prstGeom prst="roundRect">
              <a:avLst>
                <a:gd name="adj" fmla="val 50000"/>
              </a:avLst>
            </a:prstGeom>
            <a:solidFill>
              <a:srgbClr val="D34509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Supporting resources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xmlns="" id="{DD1E1B7D-AD41-4235-9796-FBE7CB2D74D7}"/>
                </a:ext>
              </a:extLst>
            </p:cNvPr>
            <p:cNvSpPr/>
            <p:nvPr/>
          </p:nvSpPr>
          <p:spPr>
            <a:xfrm>
              <a:off x="3179429" y="-316275"/>
              <a:ext cx="648000" cy="648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D345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D34509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5622FE0B-C1A8-42A8-8C2C-14A1F4E9D00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3" t="4549" b="44553"/>
          <a:stretch/>
        </p:blipFill>
        <p:spPr>
          <a:xfrm>
            <a:off x="137485" y="6394405"/>
            <a:ext cx="812535" cy="358590"/>
          </a:xfrm>
          <a:prstGeom prst="roundRect">
            <a:avLst>
              <a:gd name="adj" fmla="val 36113"/>
            </a:avLst>
          </a:prstGeom>
        </p:spPr>
      </p:pic>
    </p:spTree>
    <p:extLst>
      <p:ext uri="{BB962C8B-B14F-4D97-AF65-F5344CB8AC3E}">
        <p14:creationId xmlns:p14="http://schemas.microsoft.com/office/powerpoint/2010/main" val="185256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5B617C1-6171-4A12-851C-EFE987C2C0EA}"/>
              </a:ext>
            </a:extLst>
          </p:cNvPr>
          <p:cNvSpPr/>
          <p:nvPr/>
        </p:nvSpPr>
        <p:spPr>
          <a:xfrm>
            <a:off x="0" y="0"/>
            <a:ext cx="12192000" cy="6266985"/>
          </a:xfrm>
          <a:prstGeom prst="rect">
            <a:avLst/>
          </a:prstGeom>
          <a:solidFill>
            <a:srgbClr val="FFFFFF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44" y="160983"/>
            <a:ext cx="10515600" cy="1008000"/>
          </a:xfrm>
          <a:ln>
            <a:noFill/>
          </a:ln>
        </p:spPr>
        <p:txBody>
          <a:bodyPr lIns="288000" anchor="ctr">
            <a:normAutofit/>
          </a:bodyPr>
          <a:lstStyle/>
          <a:p>
            <a:r>
              <a:rPr lang="en-GB" sz="2800" b="1" dirty="0">
                <a:solidFill>
                  <a:srgbClr val="567482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Budget…</a:t>
            </a:r>
            <a:endParaRPr lang="en-GB" sz="2800" dirty="0">
              <a:solidFill>
                <a:srgbClr val="5674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CFCE4C5A-660D-4C3A-836E-7672047EA8B2}"/>
              </a:ext>
            </a:extLst>
          </p:cNvPr>
          <p:cNvGrpSpPr/>
          <p:nvPr/>
        </p:nvGrpSpPr>
        <p:grpSpPr>
          <a:xfrm>
            <a:off x="7378835" y="-356840"/>
            <a:ext cx="5994942" cy="7136781"/>
            <a:chOff x="7173355" y="-356840"/>
            <a:chExt cx="5994942" cy="7136781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xmlns="" id="{69BD590C-BC37-492A-A594-D2CB625D9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173355" y="-356840"/>
              <a:ext cx="5873571" cy="713678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7590B1E0-5E54-435E-9AF4-0A687DF181D6}"/>
                </a:ext>
              </a:extLst>
            </p:cNvPr>
            <p:cNvSpPr txBox="1"/>
            <p:nvPr/>
          </p:nvSpPr>
          <p:spPr>
            <a:xfrm rot="618420">
              <a:off x="8668248" y="557205"/>
              <a:ext cx="27477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Bradley Hand ITC" panose="03070402050302030203" pitchFamily="66" charset="0"/>
                </a:rPr>
                <a:t>Recipe for success</a:t>
              </a:r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xmlns="" id="{2DB409E3-36F3-44BB-B4AB-F617238123D6}"/>
                </a:ext>
              </a:extLst>
            </p:cNvPr>
            <p:cNvSpPr/>
            <p:nvPr/>
          </p:nvSpPr>
          <p:spPr>
            <a:xfrm rot="16200000">
              <a:off x="8460139" y="-202051"/>
              <a:ext cx="3458013" cy="5958302"/>
            </a:xfrm>
            <a:prstGeom prst="arc">
              <a:avLst>
                <a:gd name="adj1" fmla="val 20163301"/>
                <a:gd name="adj2" fmla="val 2453535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4FC918A-3BA5-430A-AC18-1E8E34323816}"/>
              </a:ext>
            </a:extLst>
          </p:cNvPr>
          <p:cNvGrpSpPr/>
          <p:nvPr/>
        </p:nvGrpSpPr>
        <p:grpSpPr>
          <a:xfrm>
            <a:off x="0" y="6261652"/>
            <a:ext cx="12192000" cy="596348"/>
            <a:chOff x="0" y="6261652"/>
            <a:chExt cx="12192000" cy="59634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7F669033-861E-4F92-9D48-632615A9F72E}"/>
                </a:ext>
              </a:extLst>
            </p:cNvPr>
            <p:cNvSpPr/>
            <p:nvPr/>
          </p:nvSpPr>
          <p:spPr>
            <a:xfrm>
              <a:off x="0" y="6261652"/>
              <a:ext cx="12192000" cy="5963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Picture 57">
              <a:hlinkClick r:id="rId4"/>
              <a:extLst>
                <a:ext uri="{FF2B5EF4-FFF2-40B4-BE49-F238E27FC236}">
                  <a16:creationId xmlns:a16="http://schemas.microsoft.com/office/drawing/2014/main" xmlns="" id="{E9EC7B0A-4903-4D4A-81BF-C70FB65E9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4433" y="6383293"/>
              <a:ext cx="1341791" cy="363059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122BC80A-DE11-4F67-8EE4-00155A2BE8E2}"/>
              </a:ext>
            </a:extLst>
          </p:cNvPr>
          <p:cNvGrpSpPr/>
          <p:nvPr/>
        </p:nvGrpSpPr>
        <p:grpSpPr>
          <a:xfrm>
            <a:off x="-8353" y="182881"/>
            <a:ext cx="8013844" cy="3499773"/>
            <a:chOff x="-8353" y="182881"/>
            <a:chExt cx="8013844" cy="349977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B4C966A3-73DF-471B-9C32-61148B020B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63" r="67602" b="1"/>
            <a:stretch/>
          </p:blipFill>
          <p:spPr>
            <a:xfrm flipH="1">
              <a:off x="4166789" y="604911"/>
              <a:ext cx="1522131" cy="293349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78315BC2-BF3E-4AB3-8FC9-8D623BCEB5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9" r="34991"/>
            <a:stretch/>
          </p:blipFill>
          <p:spPr>
            <a:xfrm flipH="1">
              <a:off x="1457391" y="958142"/>
              <a:ext cx="2656692" cy="2604811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xmlns="" id="{362EB5AF-2BCD-45D3-A610-BCF92AEBAB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65" t="12191" r="38224"/>
            <a:stretch/>
          </p:blipFill>
          <p:spPr>
            <a:xfrm>
              <a:off x="5442000" y="182881"/>
              <a:ext cx="1276538" cy="3307888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xmlns="" id="{EBA7A8AE-74DE-428E-8A94-9FB225EFE9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06" t="13184" r="7833" b="2"/>
            <a:stretch/>
          </p:blipFill>
          <p:spPr>
            <a:xfrm>
              <a:off x="6713949" y="350729"/>
              <a:ext cx="1291542" cy="3153479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xmlns="" id="{65BB14FC-6491-4F9C-94CC-A1DE86038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8353" y="1114817"/>
              <a:ext cx="1711892" cy="2567837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F4DA3DAD-EAD3-4D7A-8E20-F9FF395B8B4D}"/>
              </a:ext>
            </a:extLst>
          </p:cNvPr>
          <p:cNvGrpSpPr/>
          <p:nvPr/>
        </p:nvGrpSpPr>
        <p:grpSpPr>
          <a:xfrm>
            <a:off x="250521" y="3392063"/>
            <a:ext cx="8719998" cy="3291765"/>
            <a:chOff x="250521" y="3392063"/>
            <a:chExt cx="8719998" cy="3291765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xmlns="" id="{9B595327-B4D0-42EB-A8B7-5154A3FA04B0}"/>
                </a:ext>
              </a:extLst>
            </p:cNvPr>
            <p:cNvSpPr/>
            <p:nvPr/>
          </p:nvSpPr>
          <p:spPr>
            <a:xfrm>
              <a:off x="5884752" y="5033727"/>
              <a:ext cx="2634559" cy="9143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E721B92C-E693-406E-8FA0-84D447EFA377}"/>
                </a:ext>
              </a:extLst>
            </p:cNvPr>
            <p:cNvGrpSpPr/>
            <p:nvPr/>
          </p:nvGrpSpPr>
          <p:grpSpPr>
            <a:xfrm>
              <a:off x="250521" y="3392063"/>
              <a:ext cx="8719998" cy="3291765"/>
              <a:chOff x="250521" y="3392063"/>
              <a:chExt cx="8719998" cy="3291765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xmlns="" id="{98ACCD6B-E703-449D-877B-33A072AE33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0662"/>
              <a:stretch/>
            </p:blipFill>
            <p:spPr>
              <a:xfrm>
                <a:off x="2071519" y="4459267"/>
                <a:ext cx="3016158" cy="1789729"/>
              </a:xfrm>
              <a:prstGeom prst="rect">
                <a:avLst/>
              </a:prstGeom>
            </p:spPr>
          </p:pic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xmlns="" id="{814E717A-71B0-4BDD-B624-38E961481E2A}"/>
                  </a:ext>
                </a:extLst>
              </p:cNvPr>
              <p:cNvGrpSpPr/>
              <p:nvPr/>
            </p:nvGrpSpPr>
            <p:grpSpPr>
              <a:xfrm>
                <a:off x="250521" y="3392063"/>
                <a:ext cx="8719998" cy="3291765"/>
                <a:chOff x="250521" y="3392063"/>
                <a:chExt cx="8719998" cy="3291765"/>
              </a:xfrm>
            </p:grpSpPr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xmlns="" id="{AACE4663-A725-4052-8205-5CC80F769D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33813" y="3836096"/>
                  <a:ext cx="1659699" cy="2489549"/>
                </a:xfrm>
                <a:prstGeom prst="rect">
                  <a:avLst/>
                </a:prstGeom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xmlns="" id="{87424C3A-E644-4B5D-B767-1E4A1D4590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861" t="2561" r="63107" b="10499"/>
                <a:stretch/>
              </p:blipFill>
              <p:spPr>
                <a:xfrm>
                  <a:off x="250521" y="3644339"/>
                  <a:ext cx="1124922" cy="2411995"/>
                </a:xfrm>
                <a:prstGeom prst="rect">
                  <a:avLst/>
                </a:prstGeom>
              </p:spPr>
            </p:pic>
            <p:pic>
              <p:nvPicPr>
                <p:cNvPr id="48" name="Picture 47">
                  <a:extLst>
                    <a:ext uri="{FF2B5EF4-FFF2-40B4-BE49-F238E27FC236}">
                      <a16:creationId xmlns:a16="http://schemas.microsoft.com/office/drawing/2014/main" xmlns="" id="{3D8B08BB-CB4B-4FFE-B405-78B4FB2F8F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2031" t="13184" r="18990" b="39976"/>
                <a:stretch/>
              </p:blipFill>
              <p:spPr>
                <a:xfrm rot="1154316">
                  <a:off x="3767897" y="3510991"/>
                  <a:ext cx="375781" cy="1086248"/>
                </a:xfrm>
                <a:prstGeom prst="rect">
                  <a:avLst/>
                </a:prstGeom>
              </p:spPr>
            </p:pic>
            <p:pic>
              <p:nvPicPr>
                <p:cNvPr id="49" name="Picture 48">
                  <a:extLst>
                    <a:ext uri="{FF2B5EF4-FFF2-40B4-BE49-F238E27FC236}">
                      <a16:creationId xmlns:a16="http://schemas.microsoft.com/office/drawing/2014/main" xmlns="" id="{9D3B14E4-9094-4B71-9BAA-7786F9F2A9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2031" t="13184" r="18990" b="39976"/>
                <a:stretch/>
              </p:blipFill>
              <p:spPr>
                <a:xfrm rot="265297">
                  <a:off x="4847551" y="3438838"/>
                  <a:ext cx="375781" cy="1333578"/>
                </a:xfrm>
                <a:prstGeom prst="rect">
                  <a:avLst/>
                </a:prstGeom>
              </p:spPr>
            </p:pic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xmlns="" id="{8EDD6CA2-671C-4A5A-A4C9-3506A5E8AE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9743"/>
                <a:stretch/>
              </p:blipFill>
              <p:spPr>
                <a:xfrm>
                  <a:off x="3390241" y="4557486"/>
                  <a:ext cx="3173186" cy="2126342"/>
                </a:xfrm>
                <a:prstGeom prst="rect">
                  <a:avLst/>
                </a:prstGeom>
              </p:spPr>
            </p:pic>
            <p:pic>
              <p:nvPicPr>
                <p:cNvPr id="27" name="Picture 26">
                  <a:extLst>
                    <a:ext uri="{FF2B5EF4-FFF2-40B4-BE49-F238E27FC236}">
                      <a16:creationId xmlns:a16="http://schemas.microsoft.com/office/drawing/2014/main" xmlns="" id="{E80C1D98-34B9-4F11-8088-4B2DBBD305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9933"/>
                <a:stretch/>
              </p:blipFill>
              <p:spPr>
                <a:xfrm>
                  <a:off x="5228311" y="3494638"/>
                  <a:ext cx="3742208" cy="2949377"/>
                </a:xfrm>
                <a:prstGeom prst="rect">
                  <a:avLst/>
                </a:prstGeom>
              </p:spPr>
            </p:pic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xmlns="" id="{1774CE0B-D75D-4753-8F54-A40A9DE131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2031" t="13184" r="18990" b="39976"/>
                <a:stretch/>
              </p:blipFill>
              <p:spPr>
                <a:xfrm rot="120000">
                  <a:off x="6826312" y="3392063"/>
                  <a:ext cx="332952" cy="1333578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51FF02A3-DD3C-47CE-A599-778C2A65874A}"/>
              </a:ext>
            </a:extLst>
          </p:cNvPr>
          <p:cNvSpPr txBox="1"/>
          <p:nvPr/>
        </p:nvSpPr>
        <p:spPr>
          <a:xfrm rot="618420">
            <a:off x="8493058" y="1547323"/>
            <a:ext cx="36507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Bradley Hand ITC" panose="03070402050302030203" pitchFamily="66" charset="0"/>
              </a:rPr>
              <a:t>State your budget if possible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Bradley Hand ITC" panose="03070402050302030203" pitchFamily="66" charset="0"/>
              </a:rPr>
              <a:t>Be very clear on scope and treatment ‘level’ if budget can’t be revealed</a:t>
            </a:r>
          </a:p>
          <a:p>
            <a:endParaRPr lang="en-GB" sz="1600" b="1" dirty="0">
              <a:latin typeface="Bradley Hand ITC" panose="03070402050302030203" pitchFamily="66" charset="0"/>
            </a:endParaRPr>
          </a:p>
          <a:p>
            <a:r>
              <a:rPr lang="en-GB" sz="1600" b="1" dirty="0">
                <a:latin typeface="Bradley Hand ITC" panose="03070402050302030203" pitchFamily="66" charset="0"/>
              </a:rPr>
              <a:t>Clarity will ensure that you receive solutions that meet your needs – enabling you to compare apples with apples.</a:t>
            </a:r>
          </a:p>
          <a:p>
            <a:endParaRPr lang="en-GB" sz="1600" b="1" dirty="0">
              <a:latin typeface="Bradley Hand ITC" panose="03070402050302030203" pitchFamily="66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08D61E2D-6C82-42DA-8028-FC1B3696F3AE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3" t="4549" b="44553"/>
          <a:stretch/>
        </p:blipFill>
        <p:spPr>
          <a:xfrm>
            <a:off x="137485" y="6394405"/>
            <a:ext cx="812535" cy="358590"/>
          </a:xfrm>
          <a:prstGeom prst="roundRect">
            <a:avLst>
              <a:gd name="adj" fmla="val 36113"/>
            </a:avLst>
          </a:prstGeom>
        </p:spPr>
      </p:pic>
    </p:spTree>
    <p:extLst>
      <p:ext uri="{BB962C8B-B14F-4D97-AF65-F5344CB8AC3E}">
        <p14:creationId xmlns:p14="http://schemas.microsoft.com/office/powerpoint/2010/main" val="352548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5B617C1-6171-4A12-851C-EFE987C2C0EA}"/>
              </a:ext>
            </a:extLst>
          </p:cNvPr>
          <p:cNvSpPr/>
          <p:nvPr/>
        </p:nvSpPr>
        <p:spPr>
          <a:xfrm>
            <a:off x="0" y="0"/>
            <a:ext cx="12192000" cy="6266985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44" y="160983"/>
            <a:ext cx="10515600" cy="1008000"/>
          </a:xfrm>
          <a:ln>
            <a:noFill/>
          </a:ln>
        </p:spPr>
        <p:txBody>
          <a:bodyPr lIns="288000" anchor="ctr">
            <a:normAutofit/>
          </a:bodyPr>
          <a:lstStyle/>
          <a:p>
            <a:r>
              <a:rPr lang="en-GB" sz="2800" b="1" dirty="0">
                <a:solidFill>
                  <a:srgbClr val="567482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Background…</a:t>
            </a:r>
            <a:endParaRPr lang="en-GB" sz="2800" dirty="0">
              <a:solidFill>
                <a:srgbClr val="5674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A08100A5-4611-45FC-950D-139559C0320E}"/>
              </a:ext>
            </a:extLst>
          </p:cNvPr>
          <p:cNvGrpSpPr/>
          <p:nvPr/>
        </p:nvGrpSpPr>
        <p:grpSpPr>
          <a:xfrm rot="225694">
            <a:off x="2762900" y="-222011"/>
            <a:ext cx="10113304" cy="7139546"/>
            <a:chOff x="3648938" y="-345995"/>
            <a:chExt cx="10113304" cy="7139546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xmlns="" id="{69BD590C-BC37-492A-A594-D2CB625D9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82296" flipH="1">
              <a:off x="3691214" y="-345995"/>
              <a:ext cx="5873571" cy="713678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7590B1E0-5E54-435E-9AF4-0A687DF181D6}"/>
                </a:ext>
              </a:extLst>
            </p:cNvPr>
            <p:cNvSpPr txBox="1"/>
            <p:nvPr/>
          </p:nvSpPr>
          <p:spPr>
            <a:xfrm rot="716">
              <a:off x="4754079" y="619228"/>
              <a:ext cx="27477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Bradley Hand ITC" panose="03070402050302030203" pitchFamily="66" charset="0"/>
                </a:rPr>
                <a:t>Recipe for success</a:t>
              </a:r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xmlns="" id="{2DB409E3-36F3-44BB-B4AB-F617238123D6}"/>
                </a:ext>
              </a:extLst>
            </p:cNvPr>
            <p:cNvSpPr/>
            <p:nvPr/>
          </p:nvSpPr>
          <p:spPr>
            <a:xfrm rot="15582296">
              <a:off x="4899082" y="-198331"/>
              <a:ext cx="3458013" cy="5958302"/>
            </a:xfrm>
            <a:prstGeom prst="arc">
              <a:avLst>
                <a:gd name="adj1" fmla="val 20163301"/>
                <a:gd name="adj2" fmla="val 2453535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xmlns="" id="{D56789DC-CC97-42DF-A256-9FE9F48C8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17704">
              <a:off x="7888671" y="-343230"/>
              <a:ext cx="5873571" cy="7136781"/>
            </a:xfrm>
            <a:prstGeom prst="rect">
              <a:avLst/>
            </a:prstGeom>
          </p:spPr>
        </p:pic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71FD13BC-A003-4ED8-B1C1-D193CBAA1267}"/>
              </a:ext>
            </a:extLst>
          </p:cNvPr>
          <p:cNvSpPr txBox="1"/>
          <p:nvPr/>
        </p:nvSpPr>
        <p:spPr>
          <a:xfrm rot="239216">
            <a:off x="3949528" y="1474790"/>
            <a:ext cx="353777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General information about your organisation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What do you want to achieve?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Demographics?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600" b="1" dirty="0">
                <a:latin typeface="Bradley Hand ITC" panose="03070402050302030203" pitchFamily="66" charset="0"/>
              </a:rPr>
              <a:t/>
            </a:r>
            <a:br>
              <a:rPr lang="en-GB" sz="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Globally dispersed?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600" b="1" dirty="0">
                <a:latin typeface="Bradley Hand ITC" panose="03070402050302030203" pitchFamily="66" charset="0"/>
              </a:rPr>
              <a:t/>
            </a:r>
            <a:br>
              <a:rPr lang="en-GB" sz="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Alternative languages required?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600" b="1" dirty="0">
                <a:latin typeface="Bradley Hand ITC" panose="03070402050302030203" pitchFamily="66" charset="0"/>
              </a:rPr>
              <a:t/>
            </a:r>
            <a:br>
              <a:rPr lang="en-GB" sz="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Education and experience – beginners, experts of a mix?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600" b="1" dirty="0">
                <a:latin typeface="Bradley Hand ITC" panose="03070402050302030203" pitchFamily="66" charset="0"/>
              </a:rPr>
              <a:t/>
            </a:r>
            <a:br>
              <a:rPr lang="en-GB" sz="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Constraints?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Generic, bespoke, classroom, blended, resource cloud?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600" b="1" dirty="0">
                <a:latin typeface="Bradley Hand ITC" panose="03070402050302030203" pitchFamily="66" charset="0"/>
              </a:rPr>
              <a:t/>
            </a:r>
            <a:br>
              <a:rPr lang="en-GB" sz="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Long, short, bite-sized?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76312025-9850-4020-89D8-DC197B9D31E3}"/>
              </a:ext>
            </a:extLst>
          </p:cNvPr>
          <p:cNvGrpSpPr/>
          <p:nvPr/>
        </p:nvGrpSpPr>
        <p:grpSpPr>
          <a:xfrm>
            <a:off x="342136" y="960896"/>
            <a:ext cx="2743201" cy="5439904"/>
            <a:chOff x="4742482" y="694840"/>
            <a:chExt cx="2452364" cy="564396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B23AFEE3-8165-4DEA-B8EF-4F0CFB9A74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82" t="45720" r="38384" b="5763"/>
            <a:stretch/>
          </p:blipFill>
          <p:spPr>
            <a:xfrm>
              <a:off x="4742482" y="3611104"/>
              <a:ext cx="2439448" cy="2727701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xmlns="" id="{73313939-ABBB-4338-8FEF-604E96B848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82" t="5197" r="38384" b="42105"/>
            <a:stretch/>
          </p:blipFill>
          <p:spPr>
            <a:xfrm>
              <a:off x="4755398" y="694840"/>
              <a:ext cx="2439448" cy="296276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4FC918A-3BA5-430A-AC18-1E8E34323816}"/>
              </a:ext>
            </a:extLst>
          </p:cNvPr>
          <p:cNvGrpSpPr/>
          <p:nvPr/>
        </p:nvGrpSpPr>
        <p:grpSpPr>
          <a:xfrm>
            <a:off x="0" y="6261652"/>
            <a:ext cx="12192000" cy="596348"/>
            <a:chOff x="0" y="6261652"/>
            <a:chExt cx="12192000" cy="59634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7F669033-861E-4F92-9D48-632615A9F72E}"/>
                </a:ext>
              </a:extLst>
            </p:cNvPr>
            <p:cNvSpPr/>
            <p:nvPr/>
          </p:nvSpPr>
          <p:spPr>
            <a:xfrm>
              <a:off x="0" y="6261652"/>
              <a:ext cx="12192000" cy="5963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Picture 57">
              <a:hlinkClick r:id="rId5"/>
              <a:extLst>
                <a:ext uri="{FF2B5EF4-FFF2-40B4-BE49-F238E27FC236}">
                  <a16:creationId xmlns:a16="http://schemas.microsoft.com/office/drawing/2014/main" xmlns="" id="{E9EC7B0A-4903-4D4A-81BF-C70FB65E9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4433" y="6383293"/>
              <a:ext cx="1341791" cy="363059"/>
            </a:xfrm>
            <a:prstGeom prst="rect">
              <a:avLst/>
            </a:prstGeom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xmlns="" id="{45BBB923-61FF-47CD-9A00-2C2115BFD7EE}"/>
              </a:ext>
            </a:extLst>
          </p:cNvPr>
          <p:cNvGrpSpPr/>
          <p:nvPr/>
        </p:nvGrpSpPr>
        <p:grpSpPr>
          <a:xfrm>
            <a:off x="1479578" y="1241321"/>
            <a:ext cx="2046664" cy="504000"/>
            <a:chOff x="4027470" y="2265692"/>
            <a:chExt cx="2046664" cy="504000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xmlns="" id="{D0A3B3F7-D076-4065-B8A1-EB2A282731FD}"/>
                </a:ext>
              </a:extLst>
            </p:cNvPr>
            <p:cNvSpPr/>
            <p:nvPr/>
          </p:nvSpPr>
          <p:spPr>
            <a:xfrm>
              <a:off x="4202134" y="2314111"/>
              <a:ext cx="1872000" cy="405247"/>
            </a:xfrm>
            <a:prstGeom prst="roundRect">
              <a:avLst>
                <a:gd name="adj" fmla="val 50000"/>
              </a:avLst>
            </a:prstGeom>
            <a:solidFill>
              <a:srgbClr val="2058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Introduction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xmlns="" id="{3534DF4F-EDCC-407E-A7BB-16EAD4BE287A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2058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20580D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xmlns="" id="{E3191346-B186-4A54-919C-37D2257ED3E3}"/>
              </a:ext>
            </a:extLst>
          </p:cNvPr>
          <p:cNvGrpSpPr/>
          <p:nvPr/>
        </p:nvGrpSpPr>
        <p:grpSpPr>
          <a:xfrm>
            <a:off x="1707412" y="1867748"/>
            <a:ext cx="2046664" cy="504000"/>
            <a:chOff x="4027470" y="2265692"/>
            <a:chExt cx="2046664" cy="504000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xmlns="" id="{D05B1A8A-0E4A-4232-AAC8-C36C9CA10963}"/>
                </a:ext>
              </a:extLst>
            </p:cNvPr>
            <p:cNvSpPr/>
            <p:nvPr/>
          </p:nvSpPr>
          <p:spPr>
            <a:xfrm>
              <a:off x="4202134" y="2314111"/>
              <a:ext cx="1872000" cy="405247"/>
            </a:xfrm>
            <a:prstGeom prst="roundRect">
              <a:avLst>
                <a:gd name="adj" fmla="val 50000"/>
              </a:avLst>
            </a:prstGeom>
            <a:solidFill>
              <a:srgbClr val="D34509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Purpose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xmlns="" id="{4539B6E4-251A-4104-A1B2-31128A95AF57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D345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D34509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xmlns="" id="{11E7C49F-7EC3-4438-8339-139B1CAFC8DB}"/>
              </a:ext>
            </a:extLst>
          </p:cNvPr>
          <p:cNvGrpSpPr/>
          <p:nvPr/>
        </p:nvGrpSpPr>
        <p:grpSpPr>
          <a:xfrm>
            <a:off x="1890821" y="2476566"/>
            <a:ext cx="2046664" cy="504000"/>
            <a:chOff x="4027470" y="2265692"/>
            <a:chExt cx="2046664" cy="504000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xmlns="" id="{78919D37-AF48-4C20-A3AB-C3C29AAD31FC}"/>
                </a:ext>
              </a:extLst>
            </p:cNvPr>
            <p:cNvSpPr/>
            <p:nvPr/>
          </p:nvSpPr>
          <p:spPr>
            <a:xfrm>
              <a:off x="4202134" y="2314111"/>
              <a:ext cx="1872000" cy="405247"/>
            </a:xfrm>
            <a:prstGeom prst="roundRect">
              <a:avLst>
                <a:gd name="adj" fmla="val 50000"/>
              </a:avLst>
            </a:prstGeom>
            <a:solidFill>
              <a:srgbClr val="8F09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Audience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xmlns="" id="{8F391326-D33B-49B5-831B-F2A24AEF1435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8F09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8F090D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xmlns="" id="{6694E743-18E8-49AE-8922-917807D0108A}"/>
              </a:ext>
            </a:extLst>
          </p:cNvPr>
          <p:cNvGrpSpPr/>
          <p:nvPr/>
        </p:nvGrpSpPr>
        <p:grpSpPr>
          <a:xfrm>
            <a:off x="2027990" y="3104522"/>
            <a:ext cx="2046663" cy="504000"/>
            <a:chOff x="4027470" y="2265692"/>
            <a:chExt cx="2046663" cy="504000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xmlns="" id="{27E838A5-08A5-4F5D-A6A8-85C1B4615172}"/>
                </a:ext>
              </a:extLst>
            </p:cNvPr>
            <p:cNvSpPr/>
            <p:nvPr/>
          </p:nvSpPr>
          <p:spPr>
            <a:xfrm>
              <a:off x="4202133" y="2314111"/>
              <a:ext cx="1872000" cy="405247"/>
            </a:xfrm>
            <a:prstGeom prst="roundRect">
              <a:avLst>
                <a:gd name="adj" fmla="val 50000"/>
              </a:avLst>
            </a:prstGeom>
            <a:solidFill>
              <a:srgbClr val="2058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Needs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xmlns="" id="{9A06E7B2-8E47-4C3B-B80B-6EAD2D06645F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2058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20580D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xmlns="" id="{A030AC5A-B537-4E00-A898-DF322F928455}"/>
              </a:ext>
            </a:extLst>
          </p:cNvPr>
          <p:cNvGrpSpPr/>
          <p:nvPr/>
        </p:nvGrpSpPr>
        <p:grpSpPr>
          <a:xfrm>
            <a:off x="2020122" y="3716740"/>
            <a:ext cx="2046664" cy="504000"/>
            <a:chOff x="4027470" y="2265692"/>
            <a:chExt cx="2046664" cy="504000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xmlns="" id="{52614A5C-F28B-4DE9-8A6D-B556D5E72296}"/>
                </a:ext>
              </a:extLst>
            </p:cNvPr>
            <p:cNvSpPr/>
            <p:nvPr/>
          </p:nvSpPr>
          <p:spPr>
            <a:xfrm>
              <a:off x="4202134" y="2314111"/>
              <a:ext cx="1872000" cy="405247"/>
            </a:xfrm>
            <a:prstGeom prst="roundRect">
              <a:avLst>
                <a:gd name="adj" fmla="val 50000"/>
              </a:avLst>
            </a:prstGeom>
            <a:solidFill>
              <a:srgbClr val="D34509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Interactivity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xmlns="" id="{8B31FBEA-2CC8-4DD6-BDD6-AB6D1876B243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D345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D34509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xmlns="" id="{AFEADE4D-CF9D-44F3-9547-3047AE7ACAFF}"/>
              </a:ext>
            </a:extLst>
          </p:cNvPr>
          <p:cNvGrpSpPr/>
          <p:nvPr/>
        </p:nvGrpSpPr>
        <p:grpSpPr>
          <a:xfrm>
            <a:off x="1893943" y="4326405"/>
            <a:ext cx="2046664" cy="504000"/>
            <a:chOff x="4027470" y="2265692"/>
            <a:chExt cx="2046664" cy="504000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xmlns="" id="{32AB9F95-86F3-48C0-A4E6-CD7100D23432}"/>
                </a:ext>
              </a:extLst>
            </p:cNvPr>
            <p:cNvSpPr/>
            <p:nvPr/>
          </p:nvSpPr>
          <p:spPr>
            <a:xfrm>
              <a:off x="4202134" y="2314111"/>
              <a:ext cx="1872000" cy="405247"/>
            </a:xfrm>
            <a:prstGeom prst="roundRect">
              <a:avLst>
                <a:gd name="adj" fmla="val 50000"/>
              </a:avLst>
            </a:prstGeom>
            <a:solidFill>
              <a:srgbClr val="8F09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Media</a:t>
              </a: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xmlns="" id="{E667A11A-28AB-4353-867F-51F4BBC55E83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8F09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8F090D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xmlns="" id="{382069F6-B769-4B2C-8534-B1E793DC7970}"/>
              </a:ext>
            </a:extLst>
          </p:cNvPr>
          <p:cNvGrpSpPr/>
          <p:nvPr/>
        </p:nvGrpSpPr>
        <p:grpSpPr>
          <a:xfrm>
            <a:off x="1698608" y="4943754"/>
            <a:ext cx="2046664" cy="504000"/>
            <a:chOff x="4027470" y="2265692"/>
            <a:chExt cx="2046664" cy="504000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xmlns="" id="{F3F83DA4-9C6C-4320-B9AB-F064321B9D8A}"/>
                </a:ext>
              </a:extLst>
            </p:cNvPr>
            <p:cNvSpPr/>
            <p:nvPr/>
          </p:nvSpPr>
          <p:spPr>
            <a:xfrm>
              <a:off x="4202134" y="2314111"/>
              <a:ext cx="1872000" cy="405247"/>
            </a:xfrm>
            <a:prstGeom prst="roundRect">
              <a:avLst>
                <a:gd name="adj" fmla="val 50000"/>
              </a:avLst>
            </a:prstGeom>
            <a:solidFill>
              <a:srgbClr val="2058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Tech spec</a:t>
              </a: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xmlns="" id="{1F1757BF-DFEB-4195-986D-EA0F5742FBF5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2058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20580D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xmlns="" id="{5C6BEA09-A96F-44E1-A63B-BF4EED3742C6}"/>
              </a:ext>
            </a:extLst>
          </p:cNvPr>
          <p:cNvGrpSpPr/>
          <p:nvPr/>
        </p:nvGrpSpPr>
        <p:grpSpPr>
          <a:xfrm>
            <a:off x="1480221" y="5538051"/>
            <a:ext cx="2046664" cy="504000"/>
            <a:chOff x="4027470" y="2265692"/>
            <a:chExt cx="2046664" cy="504000"/>
          </a:xfrm>
        </p:grpSpPr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xmlns="" id="{D761DBF7-0571-465F-842C-4126765F5289}"/>
                </a:ext>
              </a:extLst>
            </p:cNvPr>
            <p:cNvSpPr/>
            <p:nvPr/>
          </p:nvSpPr>
          <p:spPr>
            <a:xfrm>
              <a:off x="4202134" y="2314111"/>
              <a:ext cx="1872000" cy="405247"/>
            </a:xfrm>
            <a:prstGeom prst="roundRect">
              <a:avLst>
                <a:gd name="adj" fmla="val 50000"/>
              </a:avLst>
            </a:prstGeom>
            <a:solidFill>
              <a:srgbClr val="D34509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Timelines</a:t>
              </a: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xmlns="" id="{AAD2B7AB-3442-430F-AF73-BA4B85A9D452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D345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D34509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FF3AA40B-2DCF-48A8-A0F7-40681C32931D}"/>
              </a:ext>
            </a:extLst>
          </p:cNvPr>
          <p:cNvSpPr txBox="1"/>
          <p:nvPr/>
        </p:nvSpPr>
        <p:spPr>
          <a:xfrm rot="239216">
            <a:off x="8209368" y="796420"/>
            <a:ext cx="380789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5"/>
            </a:pPr>
            <a:r>
              <a:rPr lang="en-GB" sz="1600" b="1" dirty="0">
                <a:latin typeface="Bradley Hand ITC" panose="03070402050302030203" pitchFamily="66" charset="0"/>
              </a:rPr>
              <a:t>Complex or simple?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300" b="1" dirty="0">
                <a:latin typeface="Bradley Hand ITC" panose="03070402050302030203" pitchFamily="66" charset="0"/>
              </a:rPr>
              <a:t/>
            </a:r>
            <a:br>
              <a:rPr lang="en-GB" sz="3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Game-based or gamified?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300" b="1" dirty="0">
                <a:latin typeface="Bradley Hand ITC" panose="03070402050302030203" pitchFamily="66" charset="0"/>
              </a:rPr>
              <a:t/>
            </a:r>
            <a:br>
              <a:rPr lang="en-GB" sz="3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Case studies or scenarios?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300" b="1" dirty="0">
                <a:latin typeface="Bradley Hand ITC" panose="03070402050302030203" pitchFamily="66" charset="0"/>
              </a:rPr>
              <a:t/>
            </a:r>
            <a:br>
              <a:rPr lang="en-GB" sz="3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Branching?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342900" indent="-342900">
              <a:buFont typeface="+mj-lt"/>
              <a:buAutoNum type="arabicPeriod" startAt="5"/>
            </a:pPr>
            <a:r>
              <a:rPr lang="en-GB" sz="1600" b="1" dirty="0">
                <a:latin typeface="Bradley Hand ITC" panose="03070402050302030203" pitchFamily="66" charset="0"/>
              </a:rPr>
              <a:t>Photography?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Illustrations?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Video?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Audio?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Animation?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3D? 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342900" indent="-342900">
              <a:buFont typeface="+mj-lt"/>
              <a:buAutoNum type="arabicPeriod" startAt="5"/>
            </a:pPr>
            <a:r>
              <a:rPr lang="en-GB" sz="1600" b="1" dirty="0">
                <a:latin typeface="Bradley Hand ITC" panose="03070402050302030203" pitchFamily="66" charset="0"/>
              </a:rPr>
              <a:t>Learning management system? SCORM? X-API? Reporting requirements?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300" b="1" dirty="0">
                <a:latin typeface="Bradley Hand ITC" panose="03070402050302030203" pitchFamily="66" charset="0"/>
              </a:rPr>
              <a:t/>
            </a:r>
            <a:br>
              <a:rPr lang="en-GB" sz="3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Accessibility?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300" b="1" dirty="0">
                <a:latin typeface="Bradley Hand ITC" panose="03070402050302030203" pitchFamily="66" charset="0"/>
              </a:rPr>
              <a:t/>
            </a:r>
            <a:br>
              <a:rPr lang="en-GB" sz="3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Devices? Responsive?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300" b="1" dirty="0">
                <a:latin typeface="Bradley Hand ITC" panose="03070402050302030203" pitchFamily="66" charset="0"/>
              </a:rPr>
              <a:t/>
            </a:r>
            <a:br>
              <a:rPr lang="en-GB" sz="3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Preferred development tool?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600" b="1" dirty="0">
              <a:latin typeface="Bradley Hand ITC" panose="03070402050302030203" pitchFamily="66" charset="0"/>
            </a:endParaRPr>
          </a:p>
          <a:p>
            <a:pPr marL="342900" indent="-342900">
              <a:buFont typeface="+mj-lt"/>
              <a:buAutoNum type="arabicPeriod" startAt="5"/>
            </a:pPr>
            <a:r>
              <a:rPr lang="en-GB" sz="1600" b="1" dirty="0">
                <a:latin typeface="Bradley Hand ITC" panose="03070402050302030203" pitchFamily="66" charset="0"/>
              </a:rPr>
              <a:t>When is it required?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EC7A47A7-3C10-4B12-8989-6F98B4EA268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3" t="4549" b="44553"/>
          <a:stretch/>
        </p:blipFill>
        <p:spPr>
          <a:xfrm>
            <a:off x="137485" y="6394405"/>
            <a:ext cx="812535" cy="358590"/>
          </a:xfrm>
          <a:prstGeom prst="roundRect">
            <a:avLst>
              <a:gd name="adj" fmla="val 36113"/>
            </a:avLst>
          </a:prstGeom>
        </p:spPr>
      </p:pic>
    </p:spTree>
    <p:extLst>
      <p:ext uri="{BB962C8B-B14F-4D97-AF65-F5344CB8AC3E}">
        <p14:creationId xmlns:p14="http://schemas.microsoft.com/office/powerpoint/2010/main" val="63595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5" grpId="0" uiExpand="1" build="p"/>
      <p:bldP spid="10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5B617C1-6171-4A12-851C-EFE987C2C0EA}"/>
              </a:ext>
            </a:extLst>
          </p:cNvPr>
          <p:cNvSpPr/>
          <p:nvPr/>
        </p:nvSpPr>
        <p:spPr>
          <a:xfrm>
            <a:off x="0" y="0"/>
            <a:ext cx="12192000" cy="6266985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44" y="160983"/>
            <a:ext cx="10515600" cy="1008000"/>
          </a:xfrm>
          <a:ln>
            <a:noFill/>
          </a:ln>
        </p:spPr>
        <p:txBody>
          <a:bodyPr lIns="288000" anchor="ctr">
            <a:normAutofit/>
          </a:bodyPr>
          <a:lstStyle/>
          <a:p>
            <a:r>
              <a:rPr lang="en-GB" sz="2800" b="1" dirty="0">
                <a:solidFill>
                  <a:srgbClr val="567482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Response…</a:t>
            </a:r>
            <a:endParaRPr lang="en-GB" sz="2800" dirty="0">
              <a:solidFill>
                <a:srgbClr val="5674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A08100A5-4611-45FC-950D-139559C0320E}"/>
              </a:ext>
            </a:extLst>
          </p:cNvPr>
          <p:cNvGrpSpPr/>
          <p:nvPr/>
        </p:nvGrpSpPr>
        <p:grpSpPr>
          <a:xfrm rot="225694">
            <a:off x="2762905" y="-222011"/>
            <a:ext cx="10113304" cy="7139546"/>
            <a:chOff x="3648938" y="-345995"/>
            <a:chExt cx="10113304" cy="7139546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xmlns="" id="{69BD590C-BC37-492A-A594-D2CB625D9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82296" flipH="1">
              <a:off x="3691214" y="-345995"/>
              <a:ext cx="5873571" cy="713678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7590B1E0-5E54-435E-9AF4-0A687DF181D6}"/>
                </a:ext>
              </a:extLst>
            </p:cNvPr>
            <p:cNvSpPr txBox="1"/>
            <p:nvPr/>
          </p:nvSpPr>
          <p:spPr>
            <a:xfrm rot="716">
              <a:off x="4754079" y="619228"/>
              <a:ext cx="27477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Bradley Hand ITC" panose="03070402050302030203" pitchFamily="66" charset="0"/>
                </a:rPr>
                <a:t>Recipe for success</a:t>
              </a:r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xmlns="" id="{2DB409E3-36F3-44BB-B4AB-F617238123D6}"/>
                </a:ext>
              </a:extLst>
            </p:cNvPr>
            <p:cNvSpPr/>
            <p:nvPr/>
          </p:nvSpPr>
          <p:spPr>
            <a:xfrm rot="15582296">
              <a:off x="4899082" y="-198331"/>
              <a:ext cx="3458013" cy="5958302"/>
            </a:xfrm>
            <a:prstGeom prst="arc">
              <a:avLst>
                <a:gd name="adj1" fmla="val 20163301"/>
                <a:gd name="adj2" fmla="val 2453535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xmlns="" id="{D56789DC-CC97-42DF-A256-9FE9F48C8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17704">
              <a:off x="7888671" y="-343230"/>
              <a:ext cx="5873571" cy="7136781"/>
            </a:xfrm>
            <a:prstGeom prst="rect">
              <a:avLst/>
            </a:prstGeom>
          </p:spPr>
        </p:pic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71FD13BC-A003-4ED8-B1C1-D193CBAA1267}"/>
              </a:ext>
            </a:extLst>
          </p:cNvPr>
          <p:cNvSpPr txBox="1"/>
          <p:nvPr/>
        </p:nvSpPr>
        <p:spPr>
          <a:xfrm rot="239216">
            <a:off x="3386394" y="1532368"/>
            <a:ext cx="389057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Make sure timelines for response and evaluation reflect the amount of detail required in your response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000" b="1" dirty="0">
                <a:latin typeface="Bradley Hand ITC" panose="03070402050302030203" pitchFamily="66" charset="0"/>
              </a:rPr>
              <a:t/>
            </a:r>
            <a:br>
              <a:rPr lang="en-GB" sz="10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Include dates and rules for Q&amp;A – for both receiving questions, and supplying your answers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000" b="1" dirty="0">
                <a:latin typeface="Bradley Hand ITC" panose="03070402050302030203" pitchFamily="66" charset="0"/>
              </a:rPr>
              <a:t/>
            </a:r>
            <a:br>
              <a:rPr lang="en-GB" sz="10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Give plenty of time for vendors to complete their responses after questions and answers have been circulated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000" b="1" dirty="0">
                <a:latin typeface="Bradley Hand ITC" panose="03070402050302030203" pitchFamily="66" charset="0"/>
              </a:rPr>
              <a:t/>
            </a:r>
            <a:br>
              <a:rPr lang="en-GB" sz="10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If you want to ask shortlisted suppliers to present, give them sufficient notice of when and what you want them to do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4FC918A-3BA5-430A-AC18-1E8E34323816}"/>
              </a:ext>
            </a:extLst>
          </p:cNvPr>
          <p:cNvGrpSpPr/>
          <p:nvPr/>
        </p:nvGrpSpPr>
        <p:grpSpPr>
          <a:xfrm>
            <a:off x="0" y="6261652"/>
            <a:ext cx="12192000" cy="596348"/>
            <a:chOff x="0" y="6261652"/>
            <a:chExt cx="12192000" cy="59634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7F669033-861E-4F92-9D48-632615A9F72E}"/>
                </a:ext>
              </a:extLst>
            </p:cNvPr>
            <p:cNvSpPr/>
            <p:nvPr/>
          </p:nvSpPr>
          <p:spPr>
            <a:xfrm>
              <a:off x="0" y="6261652"/>
              <a:ext cx="12192000" cy="5963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Picture 57">
              <a:hlinkClick r:id="rId4"/>
              <a:extLst>
                <a:ext uri="{FF2B5EF4-FFF2-40B4-BE49-F238E27FC236}">
                  <a16:creationId xmlns:a16="http://schemas.microsoft.com/office/drawing/2014/main" xmlns="" id="{E9EC7B0A-4903-4D4A-81BF-C70FB65E9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4433" y="6383293"/>
              <a:ext cx="1341791" cy="363059"/>
            </a:xfrm>
            <a:prstGeom prst="rect">
              <a:avLst/>
            </a:prstGeom>
          </p:spPr>
        </p:pic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FF3AA40B-2DCF-48A8-A0F7-40681C32931D}"/>
              </a:ext>
            </a:extLst>
          </p:cNvPr>
          <p:cNvSpPr txBox="1"/>
          <p:nvPr/>
        </p:nvSpPr>
        <p:spPr>
          <a:xfrm rot="239216">
            <a:off x="8110882" y="968712"/>
            <a:ext cx="381948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GB" sz="1600" b="1" dirty="0">
                <a:latin typeface="Bradley Hand ITC" panose="03070402050302030203" pitchFamily="66" charset="0"/>
              </a:rPr>
              <a:t>Giving questions to answer, headings/areas to complete or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a general template helps make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sure you can compare apples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with apples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600" b="1" dirty="0">
                <a:latin typeface="Bradley Hand ITC" panose="03070402050302030203" pitchFamily="66" charset="0"/>
              </a:rPr>
              <a:t/>
            </a:r>
            <a:br>
              <a:rPr lang="en-GB" sz="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Word count or page count, or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no restriction?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600" b="1" dirty="0">
                <a:latin typeface="Bradley Hand ITC" panose="03070402050302030203" pitchFamily="66" charset="0"/>
              </a:rPr>
              <a:t/>
            </a:r>
            <a:br>
              <a:rPr lang="en-GB" sz="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Cost matrix – make it granular and consistent (</a:t>
            </a:r>
            <a:r>
              <a:rPr lang="en-GB" sz="1600" b="1" dirty="0" err="1">
                <a:latin typeface="Bradley Hand ITC" panose="03070402050302030203" pitchFamily="66" charset="0"/>
              </a:rPr>
              <a:t>eg</a:t>
            </a:r>
            <a:r>
              <a:rPr lang="en-GB" sz="1600" b="1" dirty="0">
                <a:latin typeface="Bradley Hand ITC" panose="03070402050302030203" pitchFamily="66" charset="0"/>
              </a:rPr>
              <a:t> per hour, specifying treatment levels)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600" b="1" dirty="0">
                <a:latin typeface="Bradley Hand ITC" panose="03070402050302030203" pitchFamily="66" charset="0"/>
              </a:rPr>
              <a:t/>
            </a:r>
            <a:br>
              <a:rPr lang="en-GB" sz="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Ask for a training solution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unless it’s a quick quote</a:t>
            </a:r>
          </a:p>
          <a:p>
            <a:pPr lvl="1"/>
            <a:endParaRPr lang="en-GB" sz="1600" b="1" dirty="0">
              <a:latin typeface="Bradley Hand ITC" panose="03070402050302030203" pitchFamily="66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GB" sz="1600" b="1" dirty="0">
                <a:latin typeface="Bradley Hand ITC" panose="03070402050302030203" pitchFamily="66" charset="0"/>
              </a:rPr>
              <a:t>What’s most important to you? Make this clear to vendors so they provide you with comparable answers.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600" b="1" dirty="0">
                <a:latin typeface="Bradley Hand ITC" panose="03070402050302030203" pitchFamily="66" charset="0"/>
              </a:rPr>
              <a:t/>
            </a:r>
            <a:br>
              <a:rPr lang="en-GB" sz="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Make scoring transparent so all vendors direct their answers accordingly</a:t>
            </a:r>
          </a:p>
          <a:p>
            <a:pPr marL="342900" indent="-342900">
              <a:buFont typeface="+mj-lt"/>
              <a:buAutoNum type="arabicPeriod" startAt="2"/>
            </a:pPr>
            <a:endParaRPr lang="en-GB" sz="1600" b="1" dirty="0">
              <a:latin typeface="Bradley Hand ITC" panose="03070402050302030203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76522CD-2741-4150-A1CF-E84760395ED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4" t="3035" r="25191" b="70836"/>
          <a:stretch/>
        </p:blipFill>
        <p:spPr>
          <a:xfrm>
            <a:off x="464235" y="4377062"/>
            <a:ext cx="2152356" cy="174238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01B4B7BB-4D6D-49B5-BE95-13D0E2B1CBE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4" t="3035" r="25191" b="70836"/>
          <a:stretch/>
        </p:blipFill>
        <p:spPr>
          <a:xfrm rot="2350404">
            <a:off x="518162" y="2742866"/>
            <a:ext cx="2152356" cy="174238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0275AF5E-4932-4CE8-87AD-80C638823D1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4" t="3035" r="25191" b="70836"/>
          <a:stretch/>
        </p:blipFill>
        <p:spPr>
          <a:xfrm rot="3721407">
            <a:off x="783105" y="1052397"/>
            <a:ext cx="2152356" cy="1742385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xmlns="" id="{45BBB923-61FF-47CD-9A00-2C2115BFD7EE}"/>
              </a:ext>
            </a:extLst>
          </p:cNvPr>
          <p:cNvGrpSpPr/>
          <p:nvPr/>
        </p:nvGrpSpPr>
        <p:grpSpPr>
          <a:xfrm>
            <a:off x="1690592" y="2000978"/>
            <a:ext cx="2046664" cy="504000"/>
            <a:chOff x="4027470" y="2265692"/>
            <a:chExt cx="2046664" cy="504000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xmlns="" id="{D0A3B3F7-D076-4065-B8A1-EB2A282731FD}"/>
                </a:ext>
              </a:extLst>
            </p:cNvPr>
            <p:cNvSpPr/>
            <p:nvPr/>
          </p:nvSpPr>
          <p:spPr>
            <a:xfrm>
              <a:off x="4202134" y="2314111"/>
              <a:ext cx="1872000" cy="405247"/>
            </a:xfrm>
            <a:prstGeom prst="roundRect">
              <a:avLst>
                <a:gd name="adj" fmla="val 50000"/>
              </a:avLst>
            </a:prstGeom>
            <a:solidFill>
              <a:srgbClr val="2058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Timelines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xmlns="" id="{3534DF4F-EDCC-407E-A7BB-16EAD4BE287A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2058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20580D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xmlns="" id="{E3191346-B186-4A54-919C-37D2257ED3E3}"/>
              </a:ext>
            </a:extLst>
          </p:cNvPr>
          <p:cNvGrpSpPr/>
          <p:nvPr/>
        </p:nvGrpSpPr>
        <p:grpSpPr>
          <a:xfrm>
            <a:off x="1693343" y="3527737"/>
            <a:ext cx="2046664" cy="504000"/>
            <a:chOff x="4027470" y="2265692"/>
            <a:chExt cx="2046664" cy="504000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xmlns="" id="{D05B1A8A-0E4A-4232-AAC8-C36C9CA10963}"/>
                </a:ext>
              </a:extLst>
            </p:cNvPr>
            <p:cNvSpPr/>
            <p:nvPr/>
          </p:nvSpPr>
          <p:spPr>
            <a:xfrm>
              <a:off x="4202134" y="2314111"/>
              <a:ext cx="1872000" cy="405247"/>
            </a:xfrm>
            <a:prstGeom prst="roundRect">
              <a:avLst>
                <a:gd name="adj" fmla="val 50000"/>
              </a:avLst>
            </a:prstGeom>
            <a:solidFill>
              <a:srgbClr val="8F09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Format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xmlns="" id="{4539B6E4-251A-4104-A1B2-31128A95AF57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8F09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8F090D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xmlns="" id="{11E7C49F-7EC3-4438-8339-139B1CAFC8DB}"/>
              </a:ext>
            </a:extLst>
          </p:cNvPr>
          <p:cNvGrpSpPr/>
          <p:nvPr/>
        </p:nvGrpSpPr>
        <p:grpSpPr>
          <a:xfrm>
            <a:off x="1679804" y="4827657"/>
            <a:ext cx="2046664" cy="504000"/>
            <a:chOff x="4027470" y="2265692"/>
            <a:chExt cx="2046664" cy="504000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xmlns="" id="{78919D37-AF48-4C20-A3AB-C3C29AAD31FC}"/>
                </a:ext>
              </a:extLst>
            </p:cNvPr>
            <p:cNvSpPr/>
            <p:nvPr/>
          </p:nvSpPr>
          <p:spPr>
            <a:xfrm>
              <a:off x="4202134" y="2314111"/>
              <a:ext cx="1872000" cy="405247"/>
            </a:xfrm>
            <a:prstGeom prst="roundRect">
              <a:avLst>
                <a:gd name="adj" fmla="val 50000"/>
              </a:avLst>
            </a:prstGeom>
            <a:solidFill>
              <a:srgbClr val="D34509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Evaluation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xmlns="" id="{8F391326-D33B-49B5-831B-F2A24AEF1435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D345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D34509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A357E1FE-CF31-4942-A525-B44A1A22193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3" t="4549" b="44553"/>
          <a:stretch/>
        </p:blipFill>
        <p:spPr>
          <a:xfrm>
            <a:off x="137485" y="6394405"/>
            <a:ext cx="812535" cy="358590"/>
          </a:xfrm>
          <a:prstGeom prst="roundRect">
            <a:avLst>
              <a:gd name="adj" fmla="val 36113"/>
            </a:avLst>
          </a:prstGeom>
        </p:spPr>
      </p:pic>
    </p:spTree>
    <p:extLst>
      <p:ext uri="{BB962C8B-B14F-4D97-AF65-F5344CB8AC3E}">
        <p14:creationId xmlns:p14="http://schemas.microsoft.com/office/powerpoint/2010/main" val="218565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5" grpId="0" uiExpand="1" build="p"/>
      <p:bldP spid="10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5B617C1-6171-4A12-851C-EFE987C2C0EA}"/>
              </a:ext>
            </a:extLst>
          </p:cNvPr>
          <p:cNvSpPr/>
          <p:nvPr/>
        </p:nvSpPr>
        <p:spPr>
          <a:xfrm>
            <a:off x="0" y="0"/>
            <a:ext cx="12192000" cy="6266985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44" y="160983"/>
            <a:ext cx="10515600" cy="1008000"/>
          </a:xfrm>
          <a:ln>
            <a:noFill/>
          </a:ln>
        </p:spPr>
        <p:txBody>
          <a:bodyPr lIns="288000" anchor="ctr">
            <a:normAutofit/>
          </a:bodyPr>
          <a:lstStyle/>
          <a:p>
            <a:r>
              <a:rPr lang="en-GB" sz="2800" b="1" dirty="0">
                <a:solidFill>
                  <a:srgbClr val="567482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Resources…</a:t>
            </a:r>
            <a:endParaRPr lang="en-GB" sz="2800" dirty="0">
              <a:solidFill>
                <a:srgbClr val="5674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7FC10AFC-4A29-4B4E-8D10-DE233C250D70}"/>
              </a:ext>
            </a:extLst>
          </p:cNvPr>
          <p:cNvGrpSpPr/>
          <p:nvPr/>
        </p:nvGrpSpPr>
        <p:grpSpPr>
          <a:xfrm>
            <a:off x="7378835" y="-356840"/>
            <a:ext cx="5994942" cy="7136781"/>
            <a:chOff x="7173355" y="-356840"/>
            <a:chExt cx="5994942" cy="7136781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224931A7-BFA8-4C05-84C3-B81FAA471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173355" y="-356840"/>
              <a:ext cx="5873571" cy="7136781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117C4EA3-C6C2-45D8-8B53-0F03D34069E4}"/>
                </a:ext>
              </a:extLst>
            </p:cNvPr>
            <p:cNvSpPr txBox="1"/>
            <p:nvPr/>
          </p:nvSpPr>
          <p:spPr>
            <a:xfrm rot="618420">
              <a:off x="8668248" y="557205"/>
              <a:ext cx="27477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Bradley Hand ITC" panose="03070402050302030203" pitchFamily="66" charset="0"/>
                </a:rPr>
                <a:t>Recipe for success</a:t>
              </a:r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xmlns="" id="{F5BA9DC9-E8C6-4463-B013-592A989B8561}"/>
                </a:ext>
              </a:extLst>
            </p:cNvPr>
            <p:cNvSpPr/>
            <p:nvPr/>
          </p:nvSpPr>
          <p:spPr>
            <a:xfrm rot="16200000">
              <a:off x="8460139" y="-202051"/>
              <a:ext cx="3458013" cy="5958302"/>
            </a:xfrm>
            <a:prstGeom prst="arc">
              <a:avLst>
                <a:gd name="adj1" fmla="val 20163301"/>
                <a:gd name="adj2" fmla="val 2453535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B40DDCA-05B3-4307-AB10-225AFBB2781C}"/>
              </a:ext>
            </a:extLst>
          </p:cNvPr>
          <p:cNvSpPr txBox="1"/>
          <p:nvPr/>
        </p:nvSpPr>
        <p:spPr>
          <a:xfrm rot="618420">
            <a:off x="8386306" y="1409472"/>
            <a:ext cx="387639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Give vendors a sample to work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with so you can compare like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with like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200" b="1" dirty="0">
                <a:latin typeface="Bradley Hand ITC" panose="03070402050302030203" pitchFamily="66" charset="0"/>
              </a:rPr>
              <a:t/>
            </a:r>
            <a:br>
              <a:rPr lang="en-GB" sz="12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Provide as much access to existing material as possible so vendors understand the context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200" b="1" dirty="0">
              <a:latin typeface="Bradley Hand ITC" panose="03070402050302030203" pitchFamily="66" charset="0"/>
            </a:endParaRPr>
          </a:p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Don’t make vendors contact you to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ask for these – include them in your </a:t>
            </a:r>
            <a:r>
              <a:rPr lang="en-GB" sz="1600" b="1" dirty="0" err="1">
                <a:latin typeface="Bradley Hand ITC" panose="03070402050302030203" pitchFamily="66" charset="0"/>
              </a:rPr>
              <a:t>RfP</a:t>
            </a:r>
            <a:r>
              <a:rPr lang="en-GB" sz="1600" b="1" dirty="0">
                <a:latin typeface="Bradley Hand ITC" panose="03070402050302030203" pitchFamily="66" charset="0"/>
              </a:rPr>
              <a:t> or make it clear you are looking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for a unique new brand for the 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product</a:t>
            </a:r>
            <a:br>
              <a:rPr lang="en-GB" sz="1600" b="1" dirty="0">
                <a:latin typeface="Bradley Hand ITC" panose="03070402050302030203" pitchFamily="66" charset="0"/>
              </a:rPr>
            </a:br>
            <a:endParaRPr lang="en-GB" sz="1200" b="1" dirty="0">
              <a:latin typeface="Bradley Hand ITC" panose="03070402050302030203" pitchFamily="66" charset="0"/>
            </a:endParaRPr>
          </a:p>
          <a:p>
            <a:pPr marL="268288" indent="-268288">
              <a:buFont typeface="+mj-lt"/>
              <a:buAutoNum type="arabicPeriod"/>
            </a:pPr>
            <a:r>
              <a:rPr lang="en-GB" sz="1600" b="1" dirty="0">
                <a:latin typeface="Bradley Hand ITC" panose="03070402050302030203" pitchFamily="66" charset="0"/>
              </a:rPr>
              <a:t>Sample contracts and general requirements will assist vendors and speed up the process later on. Beware</a:t>
            </a:r>
            <a:br>
              <a:rPr lang="en-GB" sz="1600" b="1" dirty="0">
                <a:latin typeface="Bradley Hand ITC" panose="03070402050302030203" pitchFamily="66" charset="0"/>
              </a:rPr>
            </a:br>
            <a:r>
              <a:rPr lang="en-GB" sz="1600" b="1" dirty="0">
                <a:latin typeface="Bradley Hand ITC" panose="03070402050302030203" pitchFamily="66" charset="0"/>
              </a:rPr>
              <a:t>of cutting and pasting.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EB4C1F9-8F51-48EC-8427-D05E597B58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9" y="261421"/>
            <a:ext cx="4183966" cy="4183966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4C848570-2E50-45FE-B222-772ED8C4991D}"/>
              </a:ext>
            </a:extLst>
          </p:cNvPr>
          <p:cNvGrpSpPr/>
          <p:nvPr/>
        </p:nvGrpSpPr>
        <p:grpSpPr>
          <a:xfrm>
            <a:off x="4304713" y="1950661"/>
            <a:ext cx="4224690" cy="4844034"/>
            <a:chOff x="4304713" y="1950661"/>
            <a:chExt cx="4224690" cy="48440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803A6D4C-3164-43F0-87A0-81A0F40A9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4713" y="1950661"/>
              <a:ext cx="4224690" cy="4844034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8B7456A0-569A-41EA-AAD9-848B50C4EDA0}"/>
                </a:ext>
              </a:extLst>
            </p:cNvPr>
            <p:cNvGrpSpPr/>
            <p:nvPr/>
          </p:nvGrpSpPr>
          <p:grpSpPr>
            <a:xfrm>
              <a:off x="4832301" y="2859180"/>
              <a:ext cx="1834810" cy="159766"/>
              <a:chOff x="4754784" y="3152448"/>
              <a:chExt cx="1834810" cy="159766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xmlns="" id="{AD6DE1AF-85BD-4B85-B546-193EF9DB185B}"/>
                  </a:ext>
                </a:extLst>
              </p:cNvPr>
              <p:cNvSpPr/>
              <p:nvPr/>
            </p:nvSpPr>
            <p:spPr>
              <a:xfrm rot="1794792">
                <a:off x="4754784" y="3152448"/>
                <a:ext cx="593124" cy="159766"/>
              </a:xfrm>
              <a:prstGeom prst="ellipse">
                <a:avLst/>
              </a:prstGeom>
              <a:solidFill>
                <a:srgbClr val="DDDD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xmlns="" id="{D509F99A-0945-4444-9611-C85B57E0F479}"/>
                  </a:ext>
                </a:extLst>
              </p:cNvPr>
              <p:cNvSpPr/>
              <p:nvPr/>
            </p:nvSpPr>
            <p:spPr>
              <a:xfrm>
                <a:off x="6449551" y="3216876"/>
                <a:ext cx="140043" cy="45719"/>
              </a:xfrm>
              <a:prstGeom prst="ellipse">
                <a:avLst/>
              </a:prstGeom>
              <a:solidFill>
                <a:srgbClr val="DDDD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907EE664-C6A4-4FDE-ADF2-6A89759CF603}"/>
              </a:ext>
            </a:extLst>
          </p:cNvPr>
          <p:cNvGrpSpPr/>
          <p:nvPr/>
        </p:nvGrpSpPr>
        <p:grpSpPr>
          <a:xfrm>
            <a:off x="-290354" y="2039815"/>
            <a:ext cx="5242181" cy="4353950"/>
            <a:chOff x="-290354" y="2039815"/>
            <a:chExt cx="5242181" cy="435395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C0C0F5A8-A09A-44DA-9039-FBD1B42C5698}"/>
                </a:ext>
              </a:extLst>
            </p:cNvPr>
            <p:cNvGrpSpPr/>
            <p:nvPr/>
          </p:nvGrpSpPr>
          <p:grpSpPr>
            <a:xfrm>
              <a:off x="1929284" y="2929094"/>
              <a:ext cx="2215661" cy="713432"/>
              <a:chOff x="1929284" y="2929094"/>
              <a:chExt cx="2215661" cy="713432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xmlns="" id="{0A431D72-34F2-4CE1-AEFD-409EF955B9E2}"/>
                  </a:ext>
                </a:extLst>
              </p:cNvPr>
              <p:cNvSpPr/>
              <p:nvPr/>
            </p:nvSpPr>
            <p:spPr>
              <a:xfrm rot="20518354">
                <a:off x="3903785" y="2929094"/>
                <a:ext cx="241160" cy="411983"/>
              </a:xfrm>
              <a:prstGeom prst="ellipse">
                <a:avLst/>
              </a:prstGeom>
              <a:solidFill>
                <a:srgbClr val="F8AC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xmlns="" id="{30701B52-E162-4E0A-B01E-0652B890CF53}"/>
                  </a:ext>
                </a:extLst>
              </p:cNvPr>
              <p:cNvSpPr/>
              <p:nvPr/>
            </p:nvSpPr>
            <p:spPr>
              <a:xfrm>
                <a:off x="1929284" y="3034601"/>
                <a:ext cx="1999621" cy="607925"/>
              </a:xfrm>
              <a:prstGeom prst="ellipse">
                <a:avLst/>
              </a:prstGeom>
              <a:solidFill>
                <a:srgbClr val="FBF8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B3B55804-7D52-4E31-BF2B-CD6DCDC41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90354" y="2039815"/>
              <a:ext cx="5242181" cy="435395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0B650E0A-C456-4D49-B9B8-588F84AF7D49}"/>
              </a:ext>
            </a:extLst>
          </p:cNvPr>
          <p:cNvGrpSpPr/>
          <p:nvPr/>
        </p:nvGrpSpPr>
        <p:grpSpPr>
          <a:xfrm>
            <a:off x="636321" y="3395278"/>
            <a:ext cx="2332768" cy="504000"/>
            <a:chOff x="4027470" y="2265692"/>
            <a:chExt cx="2332768" cy="504000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xmlns="" id="{A1A84C5D-1D45-4FB8-888E-C8B50B491B78}"/>
                </a:ext>
              </a:extLst>
            </p:cNvPr>
            <p:cNvSpPr/>
            <p:nvPr/>
          </p:nvSpPr>
          <p:spPr>
            <a:xfrm>
              <a:off x="4202134" y="2314111"/>
              <a:ext cx="2158104" cy="405247"/>
            </a:xfrm>
            <a:prstGeom prst="roundRect">
              <a:avLst>
                <a:gd name="adj" fmla="val 50000"/>
              </a:avLst>
            </a:prstGeom>
            <a:solidFill>
              <a:srgbClr val="2058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Sample content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xmlns="" id="{9A8A4A52-7255-4C5E-A8A6-7AE5A3764912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2058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20580D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4FC918A-3BA5-430A-AC18-1E8E34323816}"/>
              </a:ext>
            </a:extLst>
          </p:cNvPr>
          <p:cNvGrpSpPr/>
          <p:nvPr/>
        </p:nvGrpSpPr>
        <p:grpSpPr>
          <a:xfrm>
            <a:off x="0" y="6261652"/>
            <a:ext cx="12192000" cy="596348"/>
            <a:chOff x="0" y="6261652"/>
            <a:chExt cx="12192000" cy="59634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7F669033-861E-4F92-9D48-632615A9F72E}"/>
                </a:ext>
              </a:extLst>
            </p:cNvPr>
            <p:cNvSpPr/>
            <p:nvPr/>
          </p:nvSpPr>
          <p:spPr>
            <a:xfrm>
              <a:off x="0" y="6261652"/>
              <a:ext cx="12192000" cy="5963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Picture 57">
              <a:hlinkClick r:id="rId7"/>
              <a:extLst>
                <a:ext uri="{FF2B5EF4-FFF2-40B4-BE49-F238E27FC236}">
                  <a16:creationId xmlns:a16="http://schemas.microsoft.com/office/drawing/2014/main" xmlns="" id="{E9EC7B0A-4903-4D4A-81BF-C70FB65E9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4433" y="6383293"/>
              <a:ext cx="1341791" cy="363059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E549C085-1200-4270-AD55-B62DA0C19012}"/>
              </a:ext>
            </a:extLst>
          </p:cNvPr>
          <p:cNvGrpSpPr/>
          <p:nvPr/>
        </p:nvGrpSpPr>
        <p:grpSpPr>
          <a:xfrm>
            <a:off x="4731134" y="1261061"/>
            <a:ext cx="2434164" cy="504000"/>
            <a:chOff x="4027470" y="2265692"/>
            <a:chExt cx="2434164" cy="504000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xmlns="" id="{F3A001D0-9A13-4DC1-A2CA-2417384139BD}"/>
                </a:ext>
              </a:extLst>
            </p:cNvPr>
            <p:cNvSpPr/>
            <p:nvPr/>
          </p:nvSpPr>
          <p:spPr>
            <a:xfrm>
              <a:off x="4202134" y="2314111"/>
              <a:ext cx="2259500" cy="405247"/>
            </a:xfrm>
            <a:prstGeom prst="roundRect">
              <a:avLst>
                <a:gd name="adj" fmla="val 50000"/>
              </a:avLst>
            </a:prstGeom>
            <a:solidFill>
              <a:srgbClr val="8F090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Brand guidelines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xmlns="" id="{26AAB5A7-FF7E-4658-8863-9977384EF3DA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8F09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8F090D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C0D9AE0C-C209-4A82-A526-6DBE78121F1F}"/>
              </a:ext>
            </a:extLst>
          </p:cNvPr>
          <p:cNvGrpSpPr/>
          <p:nvPr/>
        </p:nvGrpSpPr>
        <p:grpSpPr>
          <a:xfrm>
            <a:off x="4303501" y="4650453"/>
            <a:ext cx="2484574" cy="504000"/>
            <a:chOff x="4027470" y="2265692"/>
            <a:chExt cx="2484574" cy="504000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xmlns="" id="{9E8C7D5F-CC2E-437C-939A-6DB7AD2A73E6}"/>
                </a:ext>
              </a:extLst>
            </p:cNvPr>
            <p:cNvSpPr/>
            <p:nvPr/>
          </p:nvSpPr>
          <p:spPr>
            <a:xfrm>
              <a:off x="4202134" y="2314111"/>
              <a:ext cx="2309910" cy="405247"/>
            </a:xfrm>
            <a:prstGeom prst="roundRect">
              <a:avLst>
                <a:gd name="adj" fmla="val 50000"/>
              </a:avLst>
            </a:prstGeom>
            <a:solidFill>
              <a:srgbClr val="D34509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Legal information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xmlns="" id="{1A6FB777-F749-4FAC-B138-97B98D04991C}"/>
                </a:ext>
              </a:extLst>
            </p:cNvPr>
            <p:cNvSpPr/>
            <p:nvPr/>
          </p:nvSpPr>
          <p:spPr>
            <a:xfrm>
              <a:off x="4027470" y="2265692"/>
              <a:ext cx="504000" cy="5040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D345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D34509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ED257491-881B-4783-8797-07D489BD5B7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3" t="4549" b="44553"/>
          <a:stretch/>
        </p:blipFill>
        <p:spPr>
          <a:xfrm>
            <a:off x="137485" y="6394405"/>
            <a:ext cx="812535" cy="358590"/>
          </a:xfrm>
          <a:prstGeom prst="roundRect">
            <a:avLst>
              <a:gd name="adj" fmla="val 36113"/>
            </a:avLst>
          </a:prstGeom>
        </p:spPr>
      </p:pic>
    </p:spTree>
    <p:extLst>
      <p:ext uri="{BB962C8B-B14F-4D97-AF65-F5344CB8AC3E}">
        <p14:creationId xmlns:p14="http://schemas.microsoft.com/office/powerpoint/2010/main" val="363721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5B617C1-6171-4A12-851C-EFE987C2C0EA}"/>
              </a:ext>
            </a:extLst>
          </p:cNvPr>
          <p:cNvSpPr/>
          <p:nvPr/>
        </p:nvSpPr>
        <p:spPr>
          <a:xfrm>
            <a:off x="0" y="0"/>
            <a:ext cx="12192000" cy="6266985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C8217E50-F500-45DF-A937-AC0ED7DD5C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48" r="41495" b="27192"/>
          <a:stretch/>
        </p:blipFill>
        <p:spPr>
          <a:xfrm>
            <a:off x="0" y="-1"/>
            <a:ext cx="12192000" cy="6454589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4FC918A-3BA5-430A-AC18-1E8E34323816}"/>
              </a:ext>
            </a:extLst>
          </p:cNvPr>
          <p:cNvGrpSpPr/>
          <p:nvPr/>
        </p:nvGrpSpPr>
        <p:grpSpPr>
          <a:xfrm>
            <a:off x="0" y="6261652"/>
            <a:ext cx="12192000" cy="596348"/>
            <a:chOff x="0" y="6261652"/>
            <a:chExt cx="12192000" cy="59634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7F669033-861E-4F92-9D48-632615A9F72E}"/>
                </a:ext>
              </a:extLst>
            </p:cNvPr>
            <p:cNvSpPr/>
            <p:nvPr/>
          </p:nvSpPr>
          <p:spPr>
            <a:xfrm>
              <a:off x="0" y="6261652"/>
              <a:ext cx="12192000" cy="5963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Picture 57">
              <a:hlinkClick r:id="rId4"/>
              <a:extLst>
                <a:ext uri="{FF2B5EF4-FFF2-40B4-BE49-F238E27FC236}">
                  <a16:creationId xmlns:a16="http://schemas.microsoft.com/office/drawing/2014/main" xmlns="" id="{E9EC7B0A-4903-4D4A-81BF-C70FB65E9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4433" y="6383293"/>
              <a:ext cx="1341791" cy="36305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44" y="160983"/>
            <a:ext cx="10515600" cy="1008000"/>
          </a:xfrm>
          <a:ln>
            <a:noFill/>
          </a:ln>
        </p:spPr>
        <p:txBody>
          <a:bodyPr lIns="288000" anchor="ctr">
            <a:normAutofit/>
          </a:bodyPr>
          <a:lstStyle/>
          <a:p>
            <a:r>
              <a:rPr lang="en-GB" sz="2800" b="1" dirty="0">
                <a:solidFill>
                  <a:srgbClr val="567482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Reviewing the responses…</a:t>
            </a:r>
            <a:endParaRPr lang="en-GB" sz="2800" dirty="0">
              <a:solidFill>
                <a:srgbClr val="5674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xmlns="" id="{3D0E6C92-67EF-41CB-AAC7-E26FDFBF7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08" y="1198351"/>
            <a:ext cx="7513642" cy="899389"/>
          </a:xfrm>
        </p:spPr>
        <p:txBody>
          <a:bodyPr lIns="288000">
            <a:norm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Clr>
                <a:schemeClr val="bg1"/>
              </a:buClr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If you’ve included the recommended information you should receive a range of solutions that:</a:t>
            </a: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Clr>
                <a:srgbClr val="DB0084"/>
              </a:buClr>
              <a:buNone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xmlns="" id="{58060138-8404-4428-A634-FE609EC377BE}"/>
              </a:ext>
            </a:extLst>
          </p:cNvPr>
          <p:cNvSpPr txBox="1">
            <a:spLocks/>
          </p:cNvSpPr>
          <p:nvPr/>
        </p:nvSpPr>
        <p:spPr>
          <a:xfrm>
            <a:off x="190623" y="2494655"/>
            <a:ext cx="7513642" cy="2303259"/>
          </a:xfrm>
          <a:prstGeom prst="rect">
            <a:avLst/>
          </a:prstGeom>
        </p:spPr>
        <p:txBody>
          <a:bodyPr lIns="28800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indent="-538163">
              <a:buClr>
                <a:schemeClr val="bg1"/>
              </a:buClr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Are of a similar duration and complexity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8163" indent="-538163">
              <a:buClr>
                <a:schemeClr val="bg1"/>
              </a:buClr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Fit your budget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8163" indent="-538163">
              <a:buClr>
                <a:schemeClr val="bg1"/>
              </a:buClr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Meet your technical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C8687D80-0C8D-4E90-9128-B2966F339F6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9" r="8075" b="4874"/>
          <a:stretch/>
        </p:blipFill>
        <p:spPr>
          <a:xfrm rot="19868123">
            <a:off x="203267" y="2145677"/>
            <a:ext cx="696693" cy="792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EC8D3B0F-2023-489C-B11F-DE6879365A2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6" r="5333"/>
          <a:stretch/>
        </p:blipFill>
        <p:spPr>
          <a:xfrm>
            <a:off x="209691" y="3866784"/>
            <a:ext cx="684330" cy="792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CDC27C54-8F9B-43C3-B7E7-12E9FEFBEEC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t="49086" r="52439"/>
          <a:stretch/>
        </p:blipFill>
        <p:spPr>
          <a:xfrm rot="1986470">
            <a:off x="200793" y="3025426"/>
            <a:ext cx="673610" cy="756000"/>
          </a:xfrm>
          <a:prstGeom prst="rect">
            <a:avLst/>
          </a:prstGeom>
        </p:spPr>
      </p:pic>
      <p:sp>
        <p:nvSpPr>
          <p:cNvPr id="40" name="Content Placeholder 2">
            <a:extLst>
              <a:ext uri="{FF2B5EF4-FFF2-40B4-BE49-F238E27FC236}">
                <a16:creationId xmlns:a16="http://schemas.microsoft.com/office/drawing/2014/main" xmlns="" id="{84AB6AE6-3072-44FA-9CDF-1091EA27EB85}"/>
              </a:ext>
            </a:extLst>
          </p:cNvPr>
          <p:cNvSpPr txBox="1">
            <a:spLocks/>
          </p:cNvSpPr>
          <p:nvPr/>
        </p:nvSpPr>
        <p:spPr>
          <a:xfrm>
            <a:off x="-3014" y="5357313"/>
            <a:ext cx="12184256" cy="903643"/>
          </a:xfrm>
          <a:prstGeom prst="rect">
            <a:avLst/>
          </a:prstGeom>
          <a:solidFill>
            <a:srgbClr val="92D050">
              <a:alpha val="69804"/>
            </a:srgbClr>
          </a:solidFill>
        </p:spPr>
        <p:txBody>
          <a:bodyPr lIns="28800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You can now compare creativity, design, process and vendor profile –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ie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the things that really matter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A280AFC7-1A23-4193-9B42-492FF7C0BD8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3" t="4549" b="44553"/>
          <a:stretch/>
        </p:blipFill>
        <p:spPr>
          <a:xfrm>
            <a:off x="137485" y="6394405"/>
            <a:ext cx="812535" cy="358590"/>
          </a:xfrm>
          <a:prstGeom prst="roundRect">
            <a:avLst>
              <a:gd name="adj" fmla="val 36113"/>
            </a:avLst>
          </a:prstGeom>
        </p:spPr>
      </p:pic>
    </p:spTree>
    <p:extLst>
      <p:ext uri="{BB962C8B-B14F-4D97-AF65-F5344CB8AC3E}">
        <p14:creationId xmlns:p14="http://schemas.microsoft.com/office/powerpoint/2010/main" val="373284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3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5" grpId="0" build="p"/>
      <p:bldP spid="39" grpId="0" uiExpand="1"/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5B617C1-6171-4A12-851C-EFE987C2C0EA}"/>
              </a:ext>
            </a:extLst>
          </p:cNvPr>
          <p:cNvSpPr/>
          <p:nvPr/>
        </p:nvSpPr>
        <p:spPr>
          <a:xfrm>
            <a:off x="0" y="0"/>
            <a:ext cx="12192000" cy="6266985"/>
          </a:xfrm>
          <a:prstGeom prst="rect">
            <a:avLst/>
          </a:prstGeom>
          <a:solidFill>
            <a:srgbClr val="FFFFFF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44" y="160983"/>
            <a:ext cx="10515600" cy="1008000"/>
          </a:xfrm>
          <a:ln>
            <a:noFill/>
          </a:ln>
        </p:spPr>
        <p:txBody>
          <a:bodyPr lIns="288000" anchor="ctr">
            <a:normAutofit/>
          </a:bodyPr>
          <a:lstStyle/>
          <a:p>
            <a:r>
              <a:rPr lang="en-GB" sz="2800" b="1" dirty="0">
                <a:solidFill>
                  <a:srgbClr val="567482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Summary…</a:t>
            </a:r>
            <a:endParaRPr lang="en-GB" sz="2800" dirty="0">
              <a:solidFill>
                <a:srgbClr val="5674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xmlns="" id="{A58607F5-6ABC-42E7-AD2C-E64B47DE0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03" y="1542599"/>
            <a:ext cx="10579571" cy="4643047"/>
          </a:xfrm>
        </p:spPr>
        <p:txBody>
          <a:bodyPr lIns="288000">
            <a:normAutofit/>
          </a:bodyPr>
          <a:lstStyle/>
          <a:p>
            <a:pPr marL="806450" indent="-806450">
              <a:lnSpc>
                <a:spcPct val="110000"/>
              </a:lnSpc>
              <a:spcAft>
                <a:spcPts val="600"/>
              </a:spcAft>
              <a:buClr>
                <a:schemeClr val="bg1"/>
              </a:buClr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Do your homework before you start</a:t>
            </a:r>
          </a:p>
          <a:p>
            <a:pPr marL="806450" indent="-806450">
              <a:lnSpc>
                <a:spcPct val="110000"/>
              </a:lnSpc>
              <a:spcAft>
                <a:spcPts val="600"/>
              </a:spcAft>
              <a:buClr>
                <a:schemeClr val="bg1"/>
              </a:buClr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Set and work to a budget</a:t>
            </a:r>
          </a:p>
          <a:p>
            <a:pPr marL="806450" indent="-806450">
              <a:lnSpc>
                <a:spcPct val="110000"/>
              </a:lnSpc>
              <a:spcAft>
                <a:spcPts val="600"/>
              </a:spcAft>
              <a:buClr>
                <a:schemeClr val="bg1"/>
              </a:buClr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Provide detailed information about your requirement</a:t>
            </a:r>
          </a:p>
          <a:p>
            <a:pPr marL="806450" indent="-806450">
              <a:lnSpc>
                <a:spcPct val="110000"/>
              </a:lnSpc>
              <a:spcAft>
                <a:spcPts val="600"/>
              </a:spcAft>
              <a:buClr>
                <a:schemeClr val="bg1"/>
              </a:buClr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Give suppliers time to ask questions</a:t>
            </a:r>
          </a:p>
          <a:p>
            <a:pPr marL="806450" indent="-806450">
              <a:lnSpc>
                <a:spcPct val="110000"/>
              </a:lnSpc>
              <a:spcAft>
                <a:spcPts val="600"/>
              </a:spcAft>
              <a:buClr>
                <a:schemeClr val="bg1"/>
              </a:buClr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Be transparent with your evaluation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288" indent="-268288">
              <a:lnSpc>
                <a:spcPct val="100000"/>
              </a:lnSpc>
              <a:spcAft>
                <a:spcPts val="600"/>
              </a:spcAft>
              <a:buClr>
                <a:srgbClr val="DB0084"/>
              </a:buClr>
              <a:buFont typeface="Wingdings" panose="05000000000000000000" pitchFamily="2" charset="2"/>
              <a:buChar char="n"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F725965-1AF6-47B9-BD4F-B13002A06E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9" r="8075" b="4874"/>
          <a:stretch/>
        </p:blipFill>
        <p:spPr>
          <a:xfrm>
            <a:off x="267804" y="1295815"/>
            <a:ext cx="696693" cy="792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2D12FF4-5B2E-4B7F-89DF-C2428C6CA6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4" t="13449" r="10909" b="10182"/>
          <a:stretch/>
        </p:blipFill>
        <p:spPr>
          <a:xfrm>
            <a:off x="243769" y="4894093"/>
            <a:ext cx="720001" cy="72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B6C6723-6432-4FEF-8F53-2ACD2BA53D9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6" r="5333"/>
          <a:stretch/>
        </p:blipFill>
        <p:spPr>
          <a:xfrm>
            <a:off x="263469" y="3113742"/>
            <a:ext cx="684330" cy="792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FD063CA7-8B54-4AEB-B8E9-1A20C142C9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1" y="3959433"/>
            <a:ext cx="886511" cy="828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38938D73-B677-4EFE-8102-DAA1CA810AB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t="49086" r="52439"/>
          <a:stretch/>
        </p:blipFill>
        <p:spPr>
          <a:xfrm>
            <a:off x="265329" y="2250865"/>
            <a:ext cx="673610" cy="756000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503B4097-EF6F-4DB5-93F2-6B35F02433B2}"/>
              </a:ext>
            </a:extLst>
          </p:cNvPr>
          <p:cNvGrpSpPr/>
          <p:nvPr/>
        </p:nvGrpSpPr>
        <p:grpSpPr>
          <a:xfrm>
            <a:off x="7378835" y="-356840"/>
            <a:ext cx="5994942" cy="7136781"/>
            <a:chOff x="7378835" y="-356840"/>
            <a:chExt cx="5994942" cy="7136781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CFCE4C5A-660D-4C3A-836E-7672047EA8B2}"/>
                </a:ext>
              </a:extLst>
            </p:cNvPr>
            <p:cNvGrpSpPr/>
            <p:nvPr/>
          </p:nvGrpSpPr>
          <p:grpSpPr>
            <a:xfrm>
              <a:off x="7378835" y="-356840"/>
              <a:ext cx="5994942" cy="7136781"/>
              <a:chOff x="7173355" y="-356840"/>
              <a:chExt cx="5994942" cy="7136781"/>
            </a:xfrm>
          </p:grpSpPr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xmlns="" id="{69BD590C-BC37-492A-A594-D2CB625D9A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173355" y="-356840"/>
                <a:ext cx="5873571" cy="7136781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7590B1E0-5E54-435E-9AF4-0A687DF181D6}"/>
                  </a:ext>
                </a:extLst>
              </p:cNvPr>
              <p:cNvSpPr txBox="1"/>
              <p:nvPr/>
            </p:nvSpPr>
            <p:spPr>
              <a:xfrm rot="618420">
                <a:off x="8668248" y="557205"/>
                <a:ext cx="27477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latin typeface="Bradley Hand ITC" panose="03070402050302030203" pitchFamily="66" charset="0"/>
                  </a:rPr>
                  <a:t>Recipe for success</a:t>
                </a:r>
              </a:p>
            </p:txBody>
          </p:sp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xmlns="" id="{2DB409E3-36F3-44BB-B4AB-F617238123D6}"/>
                  </a:ext>
                </a:extLst>
              </p:cNvPr>
              <p:cNvSpPr/>
              <p:nvPr/>
            </p:nvSpPr>
            <p:spPr>
              <a:xfrm rot="16200000">
                <a:off x="8460139" y="-202051"/>
                <a:ext cx="3458013" cy="5958302"/>
              </a:xfrm>
              <a:prstGeom prst="arc">
                <a:avLst>
                  <a:gd name="adj1" fmla="val 20163301"/>
                  <a:gd name="adj2" fmla="val 2453535"/>
                </a:avLst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xmlns="" id="{49083C78-27E9-486D-8223-06801C3F01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160766">
              <a:off x="8074887" y="2060526"/>
              <a:ext cx="5509612" cy="2530757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4FC918A-3BA5-430A-AC18-1E8E34323816}"/>
              </a:ext>
            </a:extLst>
          </p:cNvPr>
          <p:cNvGrpSpPr/>
          <p:nvPr/>
        </p:nvGrpSpPr>
        <p:grpSpPr>
          <a:xfrm>
            <a:off x="0" y="6261652"/>
            <a:ext cx="12192000" cy="596348"/>
            <a:chOff x="0" y="6261652"/>
            <a:chExt cx="12192000" cy="59634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7F669033-861E-4F92-9D48-632615A9F72E}"/>
                </a:ext>
              </a:extLst>
            </p:cNvPr>
            <p:cNvSpPr/>
            <p:nvPr/>
          </p:nvSpPr>
          <p:spPr>
            <a:xfrm>
              <a:off x="0" y="6261652"/>
              <a:ext cx="12192000" cy="5963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Picture 57">
              <a:hlinkClick r:id="rId10"/>
              <a:extLst>
                <a:ext uri="{FF2B5EF4-FFF2-40B4-BE49-F238E27FC236}">
                  <a16:creationId xmlns:a16="http://schemas.microsoft.com/office/drawing/2014/main" xmlns="" id="{E9EC7B0A-4903-4D4A-81BF-C70FB65E9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4433" y="6383293"/>
              <a:ext cx="1341791" cy="363059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AED15D2A-8935-4BF3-A919-497DF570022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3" t="4549" b="44553"/>
          <a:stretch/>
        </p:blipFill>
        <p:spPr>
          <a:xfrm>
            <a:off x="137485" y="6394405"/>
            <a:ext cx="812535" cy="358590"/>
          </a:xfrm>
          <a:prstGeom prst="roundRect">
            <a:avLst>
              <a:gd name="adj" fmla="val 36113"/>
            </a:avLst>
          </a:prstGeom>
        </p:spPr>
      </p:pic>
    </p:spTree>
    <p:extLst>
      <p:ext uri="{BB962C8B-B14F-4D97-AF65-F5344CB8AC3E}">
        <p14:creationId xmlns:p14="http://schemas.microsoft.com/office/powerpoint/2010/main" val="44110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6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322734"/>
            <a:ext cx="12192000" cy="71807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275044" y="1388600"/>
            <a:ext cx="5792250" cy="1362386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Thank you for your time</a:t>
            </a:r>
          </a:p>
          <a:p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Why not download our white papers and other resources at</a:t>
            </a:r>
            <a:b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</a:b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www.walkgrove.co.uk/colourful-thinking/resources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6E624537-CDFD-4E26-AB9E-A614F4CA8CB5}"/>
              </a:ext>
            </a:extLst>
          </p:cNvPr>
          <p:cNvGrpSpPr/>
          <p:nvPr/>
        </p:nvGrpSpPr>
        <p:grpSpPr>
          <a:xfrm>
            <a:off x="370629" y="3859251"/>
            <a:ext cx="11182461" cy="2076587"/>
            <a:chOff x="370629" y="3793049"/>
            <a:chExt cx="11182461" cy="2076587"/>
          </a:xfrm>
        </p:grpSpPr>
        <p:pic>
          <p:nvPicPr>
            <p:cNvPr id="6148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95" t="8141" r="31905" b="4421"/>
            <a:stretch/>
          </p:blipFill>
          <p:spPr bwMode="auto">
            <a:xfrm>
              <a:off x="10150434" y="3799767"/>
              <a:ext cx="1402656" cy="2052000"/>
            </a:xfrm>
            <a:prstGeom prst="rect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228600" sx="113000" sy="113000" algn="ctr" rotWithShape="0">
                <a:srgbClr val="567482"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0B5299EF-E117-4567-ACC0-419CDDD25E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088" t="12412" r="40088"/>
            <a:stretch/>
          </p:blipFill>
          <p:spPr>
            <a:xfrm>
              <a:off x="2004269" y="3817636"/>
              <a:ext cx="1419642" cy="2052000"/>
            </a:xfrm>
            <a:prstGeom prst="rect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228600" sx="113000" sy="113000" algn="ctr" rotWithShape="0">
                <a:srgbClr val="567482">
                  <a:alpha val="40000"/>
                </a:srgbClr>
              </a:outerShdw>
            </a:effec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67CD3A04-29FE-4042-9336-293F99E5B2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7442" t="12086" r="40000"/>
            <a:stretch/>
          </p:blipFill>
          <p:spPr>
            <a:xfrm>
              <a:off x="370629" y="3793049"/>
              <a:ext cx="1402998" cy="2052000"/>
            </a:xfrm>
            <a:prstGeom prst="rect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228600" sx="113000" sy="113000" algn="ctr" rotWithShape="0">
                <a:srgbClr val="567482">
                  <a:alpha val="40000"/>
                </a:srgbClr>
              </a:outerShdw>
            </a:effectLst>
          </p:spPr>
        </p:pic>
        <p:pic>
          <p:nvPicPr>
            <p:cNvPr id="17410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98" t="8220" r="32419" b="4556"/>
            <a:stretch/>
          </p:blipFill>
          <p:spPr bwMode="auto">
            <a:xfrm>
              <a:off x="3646176" y="3813139"/>
              <a:ext cx="1425513" cy="2052000"/>
            </a:xfrm>
            <a:prstGeom prst="rect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228600" sx="113000" sy="113000" algn="ctr" rotWithShape="0">
                <a:srgbClr val="567482"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3" r="30509"/>
            <a:stretch/>
          </p:blipFill>
          <p:spPr bwMode="auto">
            <a:xfrm>
              <a:off x="5270947" y="3810738"/>
              <a:ext cx="1418274" cy="2052000"/>
            </a:xfrm>
            <a:prstGeom prst="rect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228600" sx="113000" sy="113000" algn="ctr" rotWithShape="0">
                <a:srgbClr val="567482"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149" name="Picture 5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46" r="30579"/>
            <a:stretch/>
          </p:blipFill>
          <p:spPr bwMode="auto">
            <a:xfrm>
              <a:off x="6869622" y="3808626"/>
              <a:ext cx="1414512" cy="2052000"/>
            </a:xfrm>
            <a:prstGeom prst="rect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228600" sx="113000" sy="113000" algn="ctr" rotWithShape="0">
                <a:srgbClr val="567482"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544" r="30680"/>
            <a:stretch/>
          </p:blipFill>
          <p:spPr bwMode="auto">
            <a:xfrm>
              <a:off x="8480544" y="3803043"/>
              <a:ext cx="1414512" cy="2052000"/>
            </a:xfrm>
            <a:prstGeom prst="rect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228600" sx="113000" sy="113000" algn="ctr" rotWithShape="0">
                <a:srgbClr val="567482"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1F04340-7D0B-44F5-A810-FA364A0680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221" y="1001461"/>
            <a:ext cx="5400675" cy="188595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51BA85ED-79F8-4222-89B0-02A30F35E27D}"/>
              </a:ext>
            </a:extLst>
          </p:cNvPr>
          <p:cNvGrpSpPr/>
          <p:nvPr/>
        </p:nvGrpSpPr>
        <p:grpSpPr>
          <a:xfrm>
            <a:off x="370000" y="3255002"/>
            <a:ext cx="11199559" cy="34391"/>
            <a:chOff x="370000" y="3360512"/>
            <a:chExt cx="11199559" cy="3439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4421AB77-4F1C-4102-9162-9631FD43F72F}"/>
                </a:ext>
              </a:extLst>
            </p:cNvPr>
            <p:cNvSpPr/>
            <p:nvPr/>
          </p:nvSpPr>
          <p:spPr>
            <a:xfrm rot="16200000">
              <a:off x="1056287" y="2674817"/>
              <a:ext cx="31425" cy="1404000"/>
            </a:xfrm>
            <a:prstGeom prst="rect">
              <a:avLst/>
            </a:prstGeom>
            <a:solidFill>
              <a:srgbClr val="5674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xmlns="" id="{EA0404C1-C568-483B-95C6-9BE5AE7C9574}"/>
                </a:ext>
              </a:extLst>
            </p:cNvPr>
            <p:cNvSpPr/>
            <p:nvPr/>
          </p:nvSpPr>
          <p:spPr>
            <a:xfrm rot="16200000">
              <a:off x="2703253" y="2656225"/>
              <a:ext cx="31425" cy="1440000"/>
            </a:xfrm>
            <a:prstGeom prst="rect">
              <a:avLst/>
            </a:prstGeom>
            <a:solidFill>
              <a:srgbClr val="007F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2CC3050C-4870-4133-AA40-BA09BFB201FD}"/>
                </a:ext>
              </a:extLst>
            </p:cNvPr>
            <p:cNvSpPr/>
            <p:nvPr/>
          </p:nvSpPr>
          <p:spPr>
            <a:xfrm rot="16200000">
              <a:off x="4346447" y="2659191"/>
              <a:ext cx="31425" cy="1440000"/>
            </a:xfrm>
            <a:prstGeom prst="rect">
              <a:avLst/>
            </a:prstGeom>
            <a:solidFill>
              <a:srgbClr val="1D87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875A4F07-E4A9-4838-99CE-E09E65027BCD}"/>
                </a:ext>
              </a:extLst>
            </p:cNvPr>
            <p:cNvSpPr/>
            <p:nvPr/>
          </p:nvSpPr>
          <p:spPr>
            <a:xfrm rot="16200000">
              <a:off x="5968299" y="2658598"/>
              <a:ext cx="31425" cy="1440000"/>
            </a:xfrm>
            <a:prstGeom prst="rect">
              <a:avLst/>
            </a:prstGeom>
            <a:solidFill>
              <a:srgbClr val="D34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BDA4D563-437C-4F25-A310-E4A000A281D6}"/>
                </a:ext>
              </a:extLst>
            </p:cNvPr>
            <p:cNvSpPr/>
            <p:nvPr/>
          </p:nvSpPr>
          <p:spPr>
            <a:xfrm rot="16200000">
              <a:off x="7558126" y="2658005"/>
              <a:ext cx="31425" cy="1440000"/>
            </a:xfrm>
            <a:prstGeom prst="rect">
              <a:avLst/>
            </a:prstGeom>
            <a:solidFill>
              <a:srgbClr val="DB00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xmlns="" id="{DEC693EA-1602-4957-8367-80DB12AD1BA4}"/>
                </a:ext>
              </a:extLst>
            </p:cNvPr>
            <p:cNvSpPr/>
            <p:nvPr/>
          </p:nvSpPr>
          <p:spPr>
            <a:xfrm rot="16200000">
              <a:off x="9169301" y="2657412"/>
              <a:ext cx="31425" cy="1440000"/>
            </a:xfrm>
            <a:prstGeom prst="rect">
              <a:avLst/>
            </a:prstGeom>
            <a:solidFill>
              <a:srgbClr val="5674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B1376F55-32AC-48C4-9D2C-D7E953194D31}"/>
                </a:ext>
              </a:extLst>
            </p:cNvPr>
            <p:cNvSpPr/>
            <p:nvPr/>
          </p:nvSpPr>
          <p:spPr>
            <a:xfrm rot="16200000">
              <a:off x="10833846" y="2656819"/>
              <a:ext cx="31425" cy="1440000"/>
            </a:xfrm>
            <a:prstGeom prst="rect">
              <a:avLst/>
            </a:prstGeom>
            <a:solidFill>
              <a:srgbClr val="007F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420267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7717</TotalTime>
  <Words>354</Words>
  <Application>Microsoft Office PowerPoint</Application>
  <PresentationFormat>Widescreen</PresentationFormat>
  <Paragraphs>161</Paragraphs>
  <Slides>15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Bradley Hand ITC</vt:lpstr>
      <vt:lpstr>Calibri</vt:lpstr>
      <vt:lpstr>Calibri Light</vt:lpstr>
      <vt:lpstr>Roboto</vt:lpstr>
      <vt:lpstr>Wingdings</vt:lpstr>
      <vt:lpstr>Office Theme</vt:lpstr>
      <vt:lpstr>PowerPoint Presentation</vt:lpstr>
      <vt:lpstr>PowerPoint Presentation</vt:lpstr>
      <vt:lpstr>What we’ll cover…</vt:lpstr>
      <vt:lpstr>So you want some training… </vt:lpstr>
      <vt:lpstr>Before you start, think about… </vt:lpstr>
      <vt:lpstr>The quality triangle… </vt:lpstr>
      <vt:lpstr>Who to consult… </vt:lpstr>
      <vt:lpstr>Structuring your RfP…</vt:lpstr>
      <vt:lpstr>Budget…</vt:lpstr>
      <vt:lpstr>Background…</vt:lpstr>
      <vt:lpstr>Response…</vt:lpstr>
      <vt:lpstr>Resources…</vt:lpstr>
      <vt:lpstr>Reviewing the responses…</vt:lpstr>
      <vt:lpstr>Summary…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Hodge</dc:creator>
  <cp:lastModifiedBy>Deshaun Hancock</cp:lastModifiedBy>
  <cp:revision>556</cp:revision>
  <dcterms:created xsi:type="dcterms:W3CDTF">2017-11-28T15:18:54Z</dcterms:created>
  <dcterms:modified xsi:type="dcterms:W3CDTF">2019-01-23T13:26:44Z</dcterms:modified>
</cp:coreProperties>
</file>